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11091806" r:id="rId3"/>
    <p:sldId id="11091805" r:id="rId5"/>
    <p:sldId id="4873" r:id="rId6"/>
    <p:sldId id="4001" r:id="rId7"/>
    <p:sldId id="11091825" r:id="rId8"/>
    <p:sldId id="11091828" r:id="rId9"/>
    <p:sldId id="11091829" r:id="rId10"/>
    <p:sldId id="11091809" r:id="rId11"/>
    <p:sldId id="4712" r:id="rId12"/>
    <p:sldId id="11091810" r:id="rId13"/>
    <p:sldId id="4515" r:id="rId14"/>
    <p:sldId id="11091830" r:id="rId15"/>
    <p:sldId id="2507" r:id="rId16"/>
    <p:sldId id="1109180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6" d="100"/>
          <a:sy n="46" d="100"/>
        </p:scale>
        <p:origin x="904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8" d="100"/>
        <a:sy n="38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sv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3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.jpeg"/><Relationship Id="rId5" Type="http://schemas.openxmlformats.org/officeDocument/2006/relationships/tags" Target="../tags/tag15.xml"/><Relationship Id="rId4" Type="http://schemas.openxmlformats.org/officeDocument/2006/relationships/image" Target="../media/image4.png"/><Relationship Id="rId3" Type="http://schemas.openxmlformats.org/officeDocument/2006/relationships/tags" Target="../tags/tag14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.jpeg"/><Relationship Id="rId3" Type="http://schemas.openxmlformats.org/officeDocument/2006/relationships/tags" Target="../tags/tag16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tags" Target="../tags/tag3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6" Type="http://schemas.openxmlformats.org/officeDocument/2006/relationships/tags" Target="../tags/tag8.xml"/><Relationship Id="rId5" Type="http://schemas.openxmlformats.org/officeDocument/2006/relationships/image" Target="../media/image6.png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1.xml"/><Relationship Id="rId5" Type="http://schemas.openxmlformats.org/officeDocument/2006/relationships/image" Target="../media/image1.jpeg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1" Type="http://schemas.openxmlformats.org/officeDocument/2006/relationships/tags" Target="../tags/tag1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任意多边形: 形状 2"/>
          <p:cNvSpPr/>
          <p:nvPr/>
        </p:nvSpPr>
        <p:spPr>
          <a:xfrm>
            <a:off x="374058" y="888816"/>
            <a:ext cx="11443885" cy="5080368"/>
          </a:xfrm>
          <a:custGeom>
            <a:avLst/>
            <a:gdLst>
              <a:gd name="connsiteX0" fmla="*/ 422989 w 9635319"/>
              <a:gd name="connsiteY0" fmla="*/ 3395305 h 4277478"/>
              <a:gd name="connsiteX1" fmla="*/ 305600 w 9635319"/>
              <a:gd name="connsiteY1" fmla="*/ 3512694 h 4277478"/>
              <a:gd name="connsiteX2" fmla="*/ 422989 w 9635319"/>
              <a:gd name="connsiteY2" fmla="*/ 3630083 h 4277478"/>
              <a:gd name="connsiteX3" fmla="*/ 540378 w 9635319"/>
              <a:gd name="connsiteY3" fmla="*/ 3512694 h 4277478"/>
              <a:gd name="connsiteX4" fmla="*/ 422989 w 9635319"/>
              <a:gd name="connsiteY4" fmla="*/ 3395305 h 4277478"/>
              <a:gd name="connsiteX5" fmla="*/ 422989 w 9635319"/>
              <a:gd name="connsiteY5" fmla="*/ 2456879 h 4277478"/>
              <a:gd name="connsiteX6" fmla="*/ 305600 w 9635319"/>
              <a:gd name="connsiteY6" fmla="*/ 2574268 h 4277478"/>
              <a:gd name="connsiteX7" fmla="*/ 422989 w 9635319"/>
              <a:gd name="connsiteY7" fmla="*/ 2691657 h 4277478"/>
              <a:gd name="connsiteX8" fmla="*/ 540378 w 9635319"/>
              <a:gd name="connsiteY8" fmla="*/ 2574268 h 4277478"/>
              <a:gd name="connsiteX9" fmla="*/ 422989 w 9635319"/>
              <a:gd name="connsiteY9" fmla="*/ 2456879 h 4277478"/>
              <a:gd name="connsiteX10" fmla="*/ 422989 w 9635319"/>
              <a:gd name="connsiteY10" fmla="*/ 1518452 h 4277478"/>
              <a:gd name="connsiteX11" fmla="*/ 305600 w 9635319"/>
              <a:gd name="connsiteY11" fmla="*/ 1635841 h 4277478"/>
              <a:gd name="connsiteX12" fmla="*/ 422989 w 9635319"/>
              <a:gd name="connsiteY12" fmla="*/ 1753230 h 4277478"/>
              <a:gd name="connsiteX13" fmla="*/ 540378 w 9635319"/>
              <a:gd name="connsiteY13" fmla="*/ 1635841 h 4277478"/>
              <a:gd name="connsiteX14" fmla="*/ 422989 w 9635319"/>
              <a:gd name="connsiteY14" fmla="*/ 1518452 h 4277478"/>
              <a:gd name="connsiteX15" fmla="*/ 422989 w 9635319"/>
              <a:gd name="connsiteY15" fmla="*/ 580025 h 4277478"/>
              <a:gd name="connsiteX16" fmla="*/ 305600 w 9635319"/>
              <a:gd name="connsiteY16" fmla="*/ 697414 h 4277478"/>
              <a:gd name="connsiteX17" fmla="*/ 422989 w 9635319"/>
              <a:gd name="connsiteY17" fmla="*/ 814803 h 4277478"/>
              <a:gd name="connsiteX18" fmla="*/ 540378 w 9635319"/>
              <a:gd name="connsiteY18" fmla="*/ 697414 h 4277478"/>
              <a:gd name="connsiteX19" fmla="*/ 422989 w 9635319"/>
              <a:gd name="connsiteY19" fmla="*/ 580025 h 4277478"/>
              <a:gd name="connsiteX20" fmla="*/ 0 w 9635319"/>
              <a:gd name="connsiteY20" fmla="*/ 0 h 4277478"/>
              <a:gd name="connsiteX21" fmla="*/ 9635319 w 9635319"/>
              <a:gd name="connsiteY21" fmla="*/ 0 h 4277478"/>
              <a:gd name="connsiteX22" fmla="*/ 9635319 w 9635319"/>
              <a:gd name="connsiteY22" fmla="*/ 4277478 h 4277478"/>
              <a:gd name="connsiteX23" fmla="*/ 0 w 9635319"/>
              <a:gd name="connsiteY23" fmla="*/ 4277478 h 4277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635319" h="4277478">
                <a:moveTo>
                  <a:pt x="422989" y="3395305"/>
                </a:moveTo>
                <a:cubicBezTo>
                  <a:pt x="358157" y="3395305"/>
                  <a:pt x="305600" y="3447862"/>
                  <a:pt x="305600" y="3512694"/>
                </a:cubicBezTo>
                <a:cubicBezTo>
                  <a:pt x="305600" y="3577526"/>
                  <a:pt x="358157" y="3630083"/>
                  <a:pt x="422989" y="3630083"/>
                </a:cubicBezTo>
                <a:cubicBezTo>
                  <a:pt x="487821" y="3630083"/>
                  <a:pt x="540378" y="3577526"/>
                  <a:pt x="540378" y="3512694"/>
                </a:cubicBezTo>
                <a:cubicBezTo>
                  <a:pt x="540378" y="3447862"/>
                  <a:pt x="487821" y="3395305"/>
                  <a:pt x="422989" y="3395305"/>
                </a:cubicBezTo>
                <a:close/>
                <a:moveTo>
                  <a:pt x="422989" y="2456879"/>
                </a:moveTo>
                <a:cubicBezTo>
                  <a:pt x="358157" y="2456879"/>
                  <a:pt x="305600" y="2509436"/>
                  <a:pt x="305600" y="2574268"/>
                </a:cubicBezTo>
                <a:cubicBezTo>
                  <a:pt x="305600" y="2639100"/>
                  <a:pt x="358157" y="2691657"/>
                  <a:pt x="422989" y="2691657"/>
                </a:cubicBezTo>
                <a:cubicBezTo>
                  <a:pt x="487821" y="2691657"/>
                  <a:pt x="540378" y="2639100"/>
                  <a:pt x="540378" y="2574268"/>
                </a:cubicBezTo>
                <a:cubicBezTo>
                  <a:pt x="540378" y="2509436"/>
                  <a:pt x="487821" y="2456879"/>
                  <a:pt x="422989" y="2456879"/>
                </a:cubicBezTo>
                <a:close/>
                <a:moveTo>
                  <a:pt x="422989" y="1518452"/>
                </a:moveTo>
                <a:cubicBezTo>
                  <a:pt x="358157" y="1518452"/>
                  <a:pt x="305600" y="1571009"/>
                  <a:pt x="305600" y="1635841"/>
                </a:cubicBezTo>
                <a:cubicBezTo>
                  <a:pt x="305600" y="1700673"/>
                  <a:pt x="358157" y="1753230"/>
                  <a:pt x="422989" y="1753230"/>
                </a:cubicBezTo>
                <a:cubicBezTo>
                  <a:pt x="487821" y="1753230"/>
                  <a:pt x="540378" y="1700673"/>
                  <a:pt x="540378" y="1635841"/>
                </a:cubicBezTo>
                <a:cubicBezTo>
                  <a:pt x="540378" y="1571009"/>
                  <a:pt x="487821" y="1518452"/>
                  <a:pt x="422989" y="1518452"/>
                </a:cubicBezTo>
                <a:close/>
                <a:moveTo>
                  <a:pt x="422989" y="580025"/>
                </a:moveTo>
                <a:cubicBezTo>
                  <a:pt x="358157" y="580025"/>
                  <a:pt x="305600" y="632582"/>
                  <a:pt x="305600" y="697414"/>
                </a:cubicBezTo>
                <a:cubicBezTo>
                  <a:pt x="305600" y="762246"/>
                  <a:pt x="358157" y="814803"/>
                  <a:pt x="422989" y="814803"/>
                </a:cubicBezTo>
                <a:cubicBezTo>
                  <a:pt x="487821" y="814803"/>
                  <a:pt x="540378" y="762246"/>
                  <a:pt x="540378" y="697414"/>
                </a:cubicBezTo>
                <a:cubicBezTo>
                  <a:pt x="540378" y="632582"/>
                  <a:pt x="487821" y="580025"/>
                  <a:pt x="422989" y="580025"/>
                </a:cubicBezTo>
                <a:close/>
                <a:moveTo>
                  <a:pt x="0" y="0"/>
                </a:moveTo>
                <a:lnTo>
                  <a:pt x="9635319" y="0"/>
                </a:lnTo>
                <a:lnTo>
                  <a:pt x="9635319" y="4277478"/>
                </a:lnTo>
                <a:lnTo>
                  <a:pt x="0" y="4277478"/>
                </a:lnTo>
                <a:close/>
              </a:path>
            </a:pathLst>
          </a:custGeom>
          <a:gradFill flip="none" rotWithShape="1">
            <a:gsLst>
              <a:gs pos="0">
                <a:srgbClr val="D1DEE5">
                  <a:alpha val="50000"/>
                </a:srgbClr>
              </a:gs>
              <a:gs pos="100000">
                <a:srgbClr val="D1DEE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292860" y="2237740"/>
            <a:ext cx="102482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七月十一日第二次</a:t>
            </a:r>
            <a:r>
              <a:rPr lang="zh-CN" altLang="en-US" sz="54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项目报告</a:t>
            </a:r>
            <a:endParaRPr lang="zh-CN" altLang="en-US" sz="54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346624" y="3415194"/>
            <a:ext cx="7498753" cy="7835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软件工程实践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项目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组员：姜嘉祺</a:t>
            </a:r>
            <a:r>
              <a:rPr lang="en-US" altLang="zh-CN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 </a:t>
            </a: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贺云航</a:t>
            </a:r>
            <a:r>
              <a:rPr lang="en-US" altLang="zh-CN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 </a:t>
            </a: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王雪飞</a:t>
            </a:r>
            <a:r>
              <a:rPr lang="en-US" altLang="zh-CN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 </a:t>
            </a: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林童奕凡</a:t>
            </a:r>
            <a:r>
              <a:rPr lang="en-US" altLang="zh-CN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 </a:t>
            </a: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杨鸣谦</a:t>
            </a:r>
            <a:endParaRPr lang="zh-CN" altLang="en-US" sz="1400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32" name="矩形: 圆角 31"/>
          <p:cNvSpPr/>
          <p:nvPr/>
        </p:nvSpPr>
        <p:spPr>
          <a:xfrm>
            <a:off x="4858120" y="4664025"/>
            <a:ext cx="2475761" cy="428625"/>
          </a:xfrm>
          <a:prstGeom prst="roundRect">
            <a:avLst/>
          </a:prstGeom>
          <a:noFill/>
          <a:ln>
            <a:solidFill>
              <a:srgbClr val="1212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汇报人：</a:t>
            </a:r>
            <a:r>
              <a:rPr lang="zh-CN" altLang="en-US" sz="20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杨鸣谦</a:t>
            </a:r>
            <a:endParaRPr lang="zh-CN" altLang="en-US" sz="20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0" y="0"/>
            <a:ext cx="7587574" cy="6858000"/>
          </a:xfrm>
          <a:custGeom>
            <a:avLst/>
            <a:gdLst>
              <a:gd name="connsiteX0" fmla="*/ 678171 w 7587574"/>
              <a:gd name="connsiteY0" fmla="*/ 5443629 h 6858000"/>
              <a:gd name="connsiteX1" fmla="*/ 489963 w 7587574"/>
              <a:gd name="connsiteY1" fmla="*/ 5631836 h 6858000"/>
              <a:gd name="connsiteX2" fmla="*/ 678171 w 7587574"/>
              <a:gd name="connsiteY2" fmla="*/ 5820044 h 6858000"/>
              <a:gd name="connsiteX3" fmla="*/ 866378 w 7587574"/>
              <a:gd name="connsiteY3" fmla="*/ 5631836 h 6858000"/>
              <a:gd name="connsiteX4" fmla="*/ 678171 w 7587574"/>
              <a:gd name="connsiteY4" fmla="*/ 5443629 h 6858000"/>
              <a:gd name="connsiteX5" fmla="*/ 678171 w 7587574"/>
              <a:gd name="connsiteY5" fmla="*/ 3939068 h 6858000"/>
              <a:gd name="connsiteX6" fmla="*/ 489963 w 7587574"/>
              <a:gd name="connsiteY6" fmla="*/ 4127276 h 6858000"/>
              <a:gd name="connsiteX7" fmla="*/ 678171 w 7587574"/>
              <a:gd name="connsiteY7" fmla="*/ 4315483 h 6858000"/>
              <a:gd name="connsiteX8" fmla="*/ 866378 w 7587574"/>
              <a:gd name="connsiteY8" fmla="*/ 4127276 h 6858000"/>
              <a:gd name="connsiteX9" fmla="*/ 678171 w 7587574"/>
              <a:gd name="connsiteY9" fmla="*/ 3939068 h 6858000"/>
              <a:gd name="connsiteX10" fmla="*/ 678171 w 7587574"/>
              <a:gd name="connsiteY10" fmla="*/ 2434506 h 6858000"/>
              <a:gd name="connsiteX11" fmla="*/ 489963 w 7587574"/>
              <a:gd name="connsiteY11" fmla="*/ 2622713 h 6858000"/>
              <a:gd name="connsiteX12" fmla="*/ 678171 w 7587574"/>
              <a:gd name="connsiteY12" fmla="*/ 2810921 h 6858000"/>
              <a:gd name="connsiteX13" fmla="*/ 866378 w 7587574"/>
              <a:gd name="connsiteY13" fmla="*/ 2622713 h 6858000"/>
              <a:gd name="connsiteX14" fmla="*/ 678171 w 7587574"/>
              <a:gd name="connsiteY14" fmla="*/ 2434506 h 6858000"/>
              <a:gd name="connsiteX15" fmla="*/ 678171 w 7587574"/>
              <a:gd name="connsiteY15" fmla="*/ 929943 h 6858000"/>
              <a:gd name="connsiteX16" fmla="*/ 489963 w 7587574"/>
              <a:gd name="connsiteY16" fmla="*/ 1118151 h 6858000"/>
              <a:gd name="connsiteX17" fmla="*/ 678171 w 7587574"/>
              <a:gd name="connsiteY17" fmla="*/ 1306359 h 6858000"/>
              <a:gd name="connsiteX18" fmla="*/ 866378 w 7587574"/>
              <a:gd name="connsiteY18" fmla="*/ 1118151 h 6858000"/>
              <a:gd name="connsiteX19" fmla="*/ 678171 w 7587574"/>
              <a:gd name="connsiteY19" fmla="*/ 929943 h 6858000"/>
              <a:gd name="connsiteX20" fmla="*/ 0 w 7587574"/>
              <a:gd name="connsiteY20" fmla="*/ 0 h 6858000"/>
              <a:gd name="connsiteX21" fmla="*/ 7587574 w 7587574"/>
              <a:gd name="connsiteY21" fmla="*/ 0 h 6858000"/>
              <a:gd name="connsiteX22" fmla="*/ 7587574 w 7587574"/>
              <a:gd name="connsiteY22" fmla="*/ 6858000 h 6858000"/>
              <a:gd name="connsiteX23" fmla="*/ 0 w 758757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87574" h="6858000">
                <a:moveTo>
                  <a:pt x="678171" y="5443629"/>
                </a:moveTo>
                <a:cubicBezTo>
                  <a:pt x="574227" y="5443629"/>
                  <a:pt x="489963" y="5527893"/>
                  <a:pt x="489963" y="5631836"/>
                </a:cubicBezTo>
                <a:cubicBezTo>
                  <a:pt x="489963" y="5735780"/>
                  <a:pt x="574227" y="5820044"/>
                  <a:pt x="678171" y="5820044"/>
                </a:cubicBezTo>
                <a:cubicBezTo>
                  <a:pt x="782115" y="5820044"/>
                  <a:pt x="866378" y="5735780"/>
                  <a:pt x="866378" y="5631836"/>
                </a:cubicBezTo>
                <a:cubicBezTo>
                  <a:pt x="866378" y="5527893"/>
                  <a:pt x="782115" y="5443629"/>
                  <a:pt x="678171" y="5443629"/>
                </a:cubicBezTo>
                <a:close/>
                <a:moveTo>
                  <a:pt x="678171" y="3939068"/>
                </a:moveTo>
                <a:cubicBezTo>
                  <a:pt x="574227" y="3939068"/>
                  <a:pt x="489963" y="4023332"/>
                  <a:pt x="489963" y="4127276"/>
                </a:cubicBezTo>
                <a:cubicBezTo>
                  <a:pt x="489963" y="4231220"/>
                  <a:pt x="574227" y="4315483"/>
                  <a:pt x="678171" y="4315483"/>
                </a:cubicBezTo>
                <a:cubicBezTo>
                  <a:pt x="782115" y="4315483"/>
                  <a:pt x="866378" y="4231220"/>
                  <a:pt x="866378" y="4127276"/>
                </a:cubicBezTo>
                <a:cubicBezTo>
                  <a:pt x="866378" y="4023332"/>
                  <a:pt x="782115" y="3939068"/>
                  <a:pt x="678171" y="3939068"/>
                </a:cubicBezTo>
                <a:close/>
                <a:moveTo>
                  <a:pt x="678171" y="2434506"/>
                </a:moveTo>
                <a:cubicBezTo>
                  <a:pt x="574227" y="2434506"/>
                  <a:pt x="489963" y="2518769"/>
                  <a:pt x="489963" y="2622713"/>
                </a:cubicBezTo>
                <a:cubicBezTo>
                  <a:pt x="489963" y="2726657"/>
                  <a:pt x="574227" y="2810921"/>
                  <a:pt x="678171" y="2810921"/>
                </a:cubicBezTo>
                <a:cubicBezTo>
                  <a:pt x="782115" y="2810921"/>
                  <a:pt x="866378" y="2726657"/>
                  <a:pt x="866378" y="2622713"/>
                </a:cubicBezTo>
                <a:cubicBezTo>
                  <a:pt x="866378" y="2518769"/>
                  <a:pt x="782115" y="2434506"/>
                  <a:pt x="678171" y="2434506"/>
                </a:cubicBezTo>
                <a:close/>
                <a:moveTo>
                  <a:pt x="678171" y="929943"/>
                </a:moveTo>
                <a:cubicBezTo>
                  <a:pt x="574227" y="929943"/>
                  <a:pt x="489963" y="1014207"/>
                  <a:pt x="489963" y="1118151"/>
                </a:cubicBezTo>
                <a:cubicBezTo>
                  <a:pt x="489963" y="1222095"/>
                  <a:pt x="574227" y="1306359"/>
                  <a:pt x="678171" y="1306359"/>
                </a:cubicBezTo>
                <a:cubicBezTo>
                  <a:pt x="782115" y="1306359"/>
                  <a:pt x="866378" y="1222095"/>
                  <a:pt x="866378" y="1118151"/>
                </a:cubicBezTo>
                <a:cubicBezTo>
                  <a:pt x="866378" y="1014207"/>
                  <a:pt x="782115" y="929943"/>
                  <a:pt x="678171" y="929943"/>
                </a:cubicBezTo>
                <a:close/>
                <a:moveTo>
                  <a:pt x="0" y="0"/>
                </a:moveTo>
                <a:lnTo>
                  <a:pt x="7587574" y="0"/>
                </a:lnTo>
                <a:lnTo>
                  <a:pt x="7587574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D1DEE5"/>
              </a:gs>
              <a:gs pos="100000">
                <a:srgbClr val="D1DEE5">
                  <a:alpha val="5000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565489" y="2628246"/>
            <a:ext cx="2097205" cy="646331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PART 03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1202269" y="3450597"/>
            <a:ext cx="4768122" cy="8299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Sprint Planning</a:t>
            </a:r>
            <a:endParaRPr lang="zh-CN" altLang="en-US" sz="48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82373" y="1728044"/>
            <a:ext cx="10775404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具体任务计划如下：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参考项目的实际进度，与上周同样，列出了第三项作为可以选择完成的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部分。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82374" y="3028831"/>
            <a:ext cx="1224655" cy="1373782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01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307029" y="3028831"/>
            <a:ext cx="3960074" cy="1373782"/>
          </a:xfrm>
          <a:prstGeom prst="rect">
            <a:avLst/>
          </a:prstGeom>
          <a:noFill/>
          <a:ln>
            <a:solidFill>
              <a:srgbClr val="15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2374" y="4915606"/>
            <a:ext cx="1224655" cy="1373782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03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307029" y="4915606"/>
            <a:ext cx="3960074" cy="1373782"/>
          </a:xfrm>
          <a:prstGeom prst="rect">
            <a:avLst/>
          </a:prstGeom>
          <a:noFill/>
          <a:ln>
            <a:solidFill>
              <a:srgbClr val="15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673048" y="3028831"/>
            <a:ext cx="1224655" cy="1373782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02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897703" y="3028831"/>
            <a:ext cx="3960074" cy="1373782"/>
          </a:xfrm>
          <a:prstGeom prst="rect">
            <a:avLst/>
          </a:prstGeom>
          <a:noFill/>
          <a:ln>
            <a:solidFill>
              <a:srgbClr val="15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文本框 24"/>
          <p:cNvSpPr txBox="1">
            <a:spLocks noChangeArrowheads="1"/>
          </p:cNvSpPr>
          <p:nvPr/>
        </p:nvSpPr>
        <p:spPr bwMode="auto">
          <a:xfrm>
            <a:off x="2444725" y="3196530"/>
            <a:ext cx="3714676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BearPi2</a:t>
            </a:r>
            <a:endParaRPr lang="zh-CN" altLang="en-US" sz="14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实现堡垒机与信息源设备之间的通信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确保堡垒机不受外部攻击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文本框 26"/>
          <p:cNvSpPr txBox="1">
            <a:spLocks noChangeArrowheads="1"/>
          </p:cNvSpPr>
          <p:nvPr/>
        </p:nvSpPr>
        <p:spPr bwMode="auto">
          <a:xfrm>
            <a:off x="2444725" y="5088349"/>
            <a:ext cx="3714676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堡垒机与华为云的交互(*)</a:t>
            </a:r>
            <a:endParaRPr lang="zh-CN" altLang="en-US" sz="14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实现堡垒机与华为云之间的通信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9" name="文本框 28"/>
          <p:cNvSpPr txBox="1">
            <a:spLocks noChangeArrowheads="1"/>
          </p:cNvSpPr>
          <p:nvPr/>
        </p:nvSpPr>
        <p:spPr bwMode="auto">
          <a:xfrm>
            <a:off x="8020402" y="3203244"/>
            <a:ext cx="3714676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多设备间通信</a:t>
            </a:r>
            <a:endParaRPr lang="zh-CN" altLang="en-US" sz="14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实现多信息源设备之间的通信（通过堡垒机）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任意多边形: 形状 14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任意多边形: 形状 25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7.15</a:t>
            </a:r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前项目</a:t>
            </a:r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规划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078865" y="1102995"/>
            <a:ext cx="607568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任务：BearPi2 + 多设备间通信</a:t>
            </a:r>
            <a:endParaRPr lang="zh-CN" altLang="en-US" sz="20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6" name="图片 1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4" t="11343" r="12892" b="17174"/>
          <a:stretch>
            <a:fillRect/>
          </a:stretch>
        </p:blipFill>
        <p:spPr>
          <a:xfrm>
            <a:off x="1638935" y="1239520"/>
            <a:ext cx="8602980" cy="48526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1079106" y="543722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en-US" altLang="zh-CN" sz="2800" b="1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7.15</a:t>
            </a:r>
            <a:r>
              <a:rPr lang="zh-CN" altLang="en-US" sz="2800" b="1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前项目</a:t>
            </a:r>
            <a:r>
              <a:rPr lang="zh-CN" altLang="en-US" sz="2800" b="1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规划</a:t>
            </a:r>
            <a:endParaRPr lang="zh-CN" altLang="en-US" sz="2800" b="1" dirty="0">
              <a:blipFill>
                <a:blip r:embed="rId6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/>
          <p:cNvSpPr/>
          <p:nvPr/>
        </p:nvSpPr>
        <p:spPr>
          <a:xfrm>
            <a:off x="1113790" y="1600835"/>
            <a:ext cx="2985770" cy="4472305"/>
          </a:xfrm>
          <a:prstGeom prst="roundRect">
            <a:avLst>
              <a:gd name="adj" fmla="val 4016"/>
            </a:avLst>
          </a:prstGeom>
          <a:noFill/>
          <a:ln w="3175">
            <a:solidFill>
              <a:srgbClr val="15151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Freeform 44"/>
          <p:cNvSpPr/>
          <p:nvPr/>
        </p:nvSpPr>
        <p:spPr>
          <a:xfrm>
            <a:off x="2203131" y="2219447"/>
            <a:ext cx="803208" cy="796254"/>
          </a:xfrm>
          <a:custGeom>
            <a:avLst/>
            <a:gdLst/>
            <a:ahLst/>
            <a:cxnLst/>
            <a:rect l="l" t="t" r="r" b="b"/>
            <a:pathLst>
              <a:path w="206276" h="204490">
                <a:moveTo>
                  <a:pt x="97334" y="133052"/>
                </a:moveTo>
                <a:lnTo>
                  <a:pt x="119212" y="133052"/>
                </a:lnTo>
                <a:cubicBezTo>
                  <a:pt x="121593" y="133052"/>
                  <a:pt x="122783" y="134094"/>
                  <a:pt x="122783" y="136178"/>
                </a:cubicBezTo>
                <a:cubicBezTo>
                  <a:pt x="122783" y="138559"/>
                  <a:pt x="121593" y="139750"/>
                  <a:pt x="119212" y="139750"/>
                </a:cubicBezTo>
                <a:lnTo>
                  <a:pt x="97334" y="139750"/>
                </a:lnTo>
                <a:cubicBezTo>
                  <a:pt x="95250" y="139750"/>
                  <a:pt x="94208" y="138559"/>
                  <a:pt x="94208" y="136178"/>
                </a:cubicBezTo>
                <a:cubicBezTo>
                  <a:pt x="94208" y="134094"/>
                  <a:pt x="95250" y="133052"/>
                  <a:pt x="97334" y="133052"/>
                </a:cubicBezTo>
                <a:close/>
                <a:moveTo>
                  <a:pt x="71884" y="133052"/>
                </a:moveTo>
                <a:lnTo>
                  <a:pt x="84386" y="133052"/>
                </a:lnTo>
                <a:cubicBezTo>
                  <a:pt x="86469" y="133052"/>
                  <a:pt x="87511" y="134094"/>
                  <a:pt x="87511" y="136178"/>
                </a:cubicBezTo>
                <a:cubicBezTo>
                  <a:pt x="87511" y="138559"/>
                  <a:pt x="86469" y="139750"/>
                  <a:pt x="84386" y="139750"/>
                </a:cubicBezTo>
                <a:lnTo>
                  <a:pt x="71884" y="139750"/>
                </a:lnTo>
                <a:cubicBezTo>
                  <a:pt x="69801" y="139750"/>
                  <a:pt x="68759" y="138559"/>
                  <a:pt x="68759" y="136178"/>
                </a:cubicBezTo>
                <a:cubicBezTo>
                  <a:pt x="68759" y="134094"/>
                  <a:pt x="69801" y="133052"/>
                  <a:pt x="71884" y="133052"/>
                </a:cubicBezTo>
                <a:close/>
                <a:moveTo>
                  <a:pt x="160735" y="117426"/>
                </a:moveTo>
                <a:lnTo>
                  <a:pt x="166985" y="117426"/>
                </a:lnTo>
                <a:cubicBezTo>
                  <a:pt x="169069" y="117426"/>
                  <a:pt x="170111" y="118467"/>
                  <a:pt x="170111" y="120551"/>
                </a:cubicBezTo>
                <a:cubicBezTo>
                  <a:pt x="170111" y="122634"/>
                  <a:pt x="169069" y="123676"/>
                  <a:pt x="166985" y="123676"/>
                </a:cubicBezTo>
                <a:lnTo>
                  <a:pt x="160735" y="123676"/>
                </a:lnTo>
                <a:cubicBezTo>
                  <a:pt x="158651" y="123676"/>
                  <a:pt x="157609" y="122634"/>
                  <a:pt x="157609" y="120551"/>
                </a:cubicBezTo>
                <a:cubicBezTo>
                  <a:pt x="157609" y="118467"/>
                  <a:pt x="158651" y="117426"/>
                  <a:pt x="160735" y="117426"/>
                </a:cubicBezTo>
                <a:close/>
                <a:moveTo>
                  <a:pt x="116086" y="117426"/>
                </a:moveTo>
                <a:lnTo>
                  <a:pt x="147787" y="117426"/>
                </a:lnTo>
                <a:cubicBezTo>
                  <a:pt x="150168" y="117426"/>
                  <a:pt x="151358" y="118467"/>
                  <a:pt x="151358" y="120551"/>
                </a:cubicBezTo>
                <a:cubicBezTo>
                  <a:pt x="151358" y="122634"/>
                  <a:pt x="150168" y="123676"/>
                  <a:pt x="147787" y="123676"/>
                </a:cubicBezTo>
                <a:lnTo>
                  <a:pt x="116086" y="123676"/>
                </a:lnTo>
                <a:cubicBezTo>
                  <a:pt x="114003" y="123676"/>
                  <a:pt x="112961" y="122634"/>
                  <a:pt x="112961" y="120551"/>
                </a:cubicBezTo>
                <a:cubicBezTo>
                  <a:pt x="112961" y="118467"/>
                  <a:pt x="114003" y="117426"/>
                  <a:pt x="116086" y="117426"/>
                </a:cubicBezTo>
                <a:close/>
                <a:moveTo>
                  <a:pt x="71884" y="117426"/>
                </a:moveTo>
                <a:lnTo>
                  <a:pt x="103585" y="117426"/>
                </a:lnTo>
                <a:cubicBezTo>
                  <a:pt x="105668" y="117426"/>
                  <a:pt x="106710" y="118467"/>
                  <a:pt x="106710" y="120551"/>
                </a:cubicBezTo>
                <a:cubicBezTo>
                  <a:pt x="106710" y="122634"/>
                  <a:pt x="105668" y="123676"/>
                  <a:pt x="103585" y="123676"/>
                </a:cubicBezTo>
                <a:lnTo>
                  <a:pt x="71884" y="123676"/>
                </a:lnTo>
                <a:cubicBezTo>
                  <a:pt x="69801" y="123676"/>
                  <a:pt x="68759" y="122634"/>
                  <a:pt x="68759" y="120551"/>
                </a:cubicBezTo>
                <a:cubicBezTo>
                  <a:pt x="68759" y="118467"/>
                  <a:pt x="69801" y="117426"/>
                  <a:pt x="71884" y="117426"/>
                </a:cubicBezTo>
                <a:close/>
                <a:moveTo>
                  <a:pt x="135285" y="98227"/>
                </a:moveTo>
                <a:lnTo>
                  <a:pt x="166985" y="98227"/>
                </a:lnTo>
                <a:cubicBezTo>
                  <a:pt x="169069" y="98227"/>
                  <a:pt x="170111" y="99268"/>
                  <a:pt x="170111" y="101352"/>
                </a:cubicBezTo>
                <a:cubicBezTo>
                  <a:pt x="170111" y="103436"/>
                  <a:pt x="169069" y="104477"/>
                  <a:pt x="166985" y="104477"/>
                </a:cubicBezTo>
                <a:lnTo>
                  <a:pt x="135285" y="104477"/>
                </a:lnTo>
                <a:cubicBezTo>
                  <a:pt x="133201" y="104477"/>
                  <a:pt x="132160" y="103436"/>
                  <a:pt x="132160" y="101352"/>
                </a:cubicBezTo>
                <a:cubicBezTo>
                  <a:pt x="132160" y="99268"/>
                  <a:pt x="133201" y="98227"/>
                  <a:pt x="135285" y="98227"/>
                </a:cubicBezTo>
                <a:close/>
                <a:moveTo>
                  <a:pt x="97334" y="98227"/>
                </a:moveTo>
                <a:lnTo>
                  <a:pt x="122783" y="98227"/>
                </a:lnTo>
                <a:cubicBezTo>
                  <a:pt x="124867" y="98227"/>
                  <a:pt x="125909" y="99268"/>
                  <a:pt x="125909" y="101352"/>
                </a:cubicBezTo>
                <a:cubicBezTo>
                  <a:pt x="125909" y="103436"/>
                  <a:pt x="124867" y="104477"/>
                  <a:pt x="122783" y="104477"/>
                </a:cubicBezTo>
                <a:lnTo>
                  <a:pt x="97334" y="104477"/>
                </a:lnTo>
                <a:cubicBezTo>
                  <a:pt x="95250" y="104477"/>
                  <a:pt x="94208" y="103436"/>
                  <a:pt x="94208" y="101352"/>
                </a:cubicBezTo>
                <a:cubicBezTo>
                  <a:pt x="94208" y="99268"/>
                  <a:pt x="95250" y="98227"/>
                  <a:pt x="97334" y="98227"/>
                </a:cubicBezTo>
                <a:close/>
                <a:moveTo>
                  <a:pt x="71884" y="98227"/>
                </a:moveTo>
                <a:lnTo>
                  <a:pt x="84386" y="98227"/>
                </a:lnTo>
                <a:cubicBezTo>
                  <a:pt x="86469" y="98227"/>
                  <a:pt x="87511" y="99268"/>
                  <a:pt x="87511" y="101352"/>
                </a:cubicBezTo>
                <a:cubicBezTo>
                  <a:pt x="87511" y="103436"/>
                  <a:pt x="86469" y="104477"/>
                  <a:pt x="84386" y="104477"/>
                </a:cubicBezTo>
                <a:lnTo>
                  <a:pt x="71884" y="104477"/>
                </a:lnTo>
                <a:cubicBezTo>
                  <a:pt x="69801" y="104477"/>
                  <a:pt x="68759" y="103436"/>
                  <a:pt x="68759" y="101352"/>
                </a:cubicBezTo>
                <a:cubicBezTo>
                  <a:pt x="68759" y="99268"/>
                  <a:pt x="69801" y="98227"/>
                  <a:pt x="71884" y="98227"/>
                </a:cubicBezTo>
                <a:close/>
                <a:moveTo>
                  <a:pt x="154484" y="82600"/>
                </a:moveTo>
                <a:lnTo>
                  <a:pt x="166985" y="82600"/>
                </a:lnTo>
                <a:cubicBezTo>
                  <a:pt x="169069" y="82600"/>
                  <a:pt x="170111" y="83642"/>
                  <a:pt x="170111" y="85725"/>
                </a:cubicBezTo>
                <a:cubicBezTo>
                  <a:pt x="170111" y="87809"/>
                  <a:pt x="169069" y="88851"/>
                  <a:pt x="166985" y="88851"/>
                </a:cubicBezTo>
                <a:lnTo>
                  <a:pt x="154484" y="88851"/>
                </a:lnTo>
                <a:cubicBezTo>
                  <a:pt x="152400" y="88851"/>
                  <a:pt x="151358" y="87809"/>
                  <a:pt x="151358" y="85725"/>
                </a:cubicBezTo>
                <a:cubicBezTo>
                  <a:pt x="151358" y="83642"/>
                  <a:pt x="152400" y="82600"/>
                  <a:pt x="154484" y="82600"/>
                </a:cubicBezTo>
                <a:close/>
                <a:moveTo>
                  <a:pt x="109835" y="82600"/>
                </a:moveTo>
                <a:lnTo>
                  <a:pt x="141536" y="82600"/>
                </a:lnTo>
                <a:cubicBezTo>
                  <a:pt x="143619" y="82600"/>
                  <a:pt x="144661" y="83642"/>
                  <a:pt x="144661" y="85725"/>
                </a:cubicBezTo>
                <a:cubicBezTo>
                  <a:pt x="144661" y="87809"/>
                  <a:pt x="143619" y="88851"/>
                  <a:pt x="141536" y="88851"/>
                </a:cubicBezTo>
                <a:lnTo>
                  <a:pt x="109835" y="88851"/>
                </a:lnTo>
                <a:cubicBezTo>
                  <a:pt x="107752" y="88851"/>
                  <a:pt x="106710" y="87809"/>
                  <a:pt x="106710" y="85725"/>
                </a:cubicBezTo>
                <a:cubicBezTo>
                  <a:pt x="106710" y="83642"/>
                  <a:pt x="107752" y="82600"/>
                  <a:pt x="109835" y="82600"/>
                </a:cubicBezTo>
                <a:close/>
                <a:moveTo>
                  <a:pt x="71884" y="82600"/>
                </a:moveTo>
                <a:lnTo>
                  <a:pt x="97334" y="82600"/>
                </a:lnTo>
                <a:cubicBezTo>
                  <a:pt x="99417" y="82600"/>
                  <a:pt x="100459" y="83642"/>
                  <a:pt x="100459" y="85725"/>
                </a:cubicBezTo>
                <a:cubicBezTo>
                  <a:pt x="100459" y="87809"/>
                  <a:pt x="99417" y="88851"/>
                  <a:pt x="97334" y="88851"/>
                </a:cubicBezTo>
                <a:lnTo>
                  <a:pt x="71884" y="88851"/>
                </a:lnTo>
                <a:cubicBezTo>
                  <a:pt x="69801" y="88851"/>
                  <a:pt x="68759" y="87809"/>
                  <a:pt x="68759" y="85725"/>
                </a:cubicBezTo>
                <a:cubicBezTo>
                  <a:pt x="68759" y="83642"/>
                  <a:pt x="69801" y="82600"/>
                  <a:pt x="71884" y="82600"/>
                </a:cubicBezTo>
                <a:close/>
                <a:moveTo>
                  <a:pt x="55811" y="60276"/>
                </a:moveTo>
                <a:cubicBezTo>
                  <a:pt x="50453" y="60276"/>
                  <a:pt x="47774" y="63252"/>
                  <a:pt x="47774" y="69205"/>
                </a:cubicBezTo>
                <a:lnTo>
                  <a:pt x="47774" y="152251"/>
                </a:lnTo>
                <a:cubicBezTo>
                  <a:pt x="47774" y="158502"/>
                  <a:pt x="50453" y="161627"/>
                  <a:pt x="55811" y="161627"/>
                </a:cubicBezTo>
                <a:lnTo>
                  <a:pt x="78135" y="161627"/>
                </a:lnTo>
                <a:cubicBezTo>
                  <a:pt x="79623" y="161627"/>
                  <a:pt x="81112" y="162372"/>
                  <a:pt x="82600" y="163860"/>
                </a:cubicBezTo>
                <a:cubicBezTo>
                  <a:pt x="83790" y="164753"/>
                  <a:pt x="84386" y="166241"/>
                  <a:pt x="84386" y="168325"/>
                </a:cubicBezTo>
                <a:lnTo>
                  <a:pt x="83939" y="185738"/>
                </a:lnTo>
                <a:lnTo>
                  <a:pt x="115640" y="162967"/>
                </a:lnTo>
                <a:cubicBezTo>
                  <a:pt x="116830" y="162074"/>
                  <a:pt x="118021" y="161627"/>
                  <a:pt x="119212" y="161627"/>
                </a:cubicBezTo>
                <a:lnTo>
                  <a:pt x="183059" y="161627"/>
                </a:lnTo>
                <a:cubicBezTo>
                  <a:pt x="185738" y="161627"/>
                  <a:pt x="188193" y="160734"/>
                  <a:pt x="190426" y="158949"/>
                </a:cubicBezTo>
                <a:cubicBezTo>
                  <a:pt x="192658" y="157163"/>
                  <a:pt x="193774" y="154930"/>
                  <a:pt x="193774" y="152251"/>
                </a:cubicBezTo>
                <a:lnTo>
                  <a:pt x="193774" y="69205"/>
                </a:lnTo>
                <a:cubicBezTo>
                  <a:pt x="193774" y="66824"/>
                  <a:pt x="192658" y="64740"/>
                  <a:pt x="190426" y="62954"/>
                </a:cubicBezTo>
                <a:cubicBezTo>
                  <a:pt x="188193" y="61168"/>
                  <a:pt x="185738" y="60276"/>
                  <a:pt x="183059" y="60276"/>
                </a:cubicBezTo>
                <a:close/>
                <a:moveTo>
                  <a:pt x="55811" y="47327"/>
                </a:moveTo>
                <a:lnTo>
                  <a:pt x="183059" y="47327"/>
                </a:lnTo>
                <a:cubicBezTo>
                  <a:pt x="189310" y="47327"/>
                  <a:pt x="194742" y="49485"/>
                  <a:pt x="199355" y="53801"/>
                </a:cubicBezTo>
                <a:cubicBezTo>
                  <a:pt x="203969" y="58117"/>
                  <a:pt x="206276" y="63252"/>
                  <a:pt x="206276" y="69205"/>
                </a:cubicBezTo>
                <a:lnTo>
                  <a:pt x="206276" y="152251"/>
                </a:lnTo>
                <a:cubicBezTo>
                  <a:pt x="206276" y="158204"/>
                  <a:pt x="203895" y="163413"/>
                  <a:pt x="199132" y="167878"/>
                </a:cubicBezTo>
                <a:cubicBezTo>
                  <a:pt x="194370" y="172343"/>
                  <a:pt x="189012" y="174576"/>
                  <a:pt x="183059" y="174576"/>
                </a:cubicBezTo>
                <a:lnTo>
                  <a:pt x="121444" y="174576"/>
                </a:lnTo>
                <a:lnTo>
                  <a:pt x="80814" y="203597"/>
                </a:lnTo>
                <a:cubicBezTo>
                  <a:pt x="79623" y="204192"/>
                  <a:pt x="78433" y="204490"/>
                  <a:pt x="77242" y="204490"/>
                </a:cubicBezTo>
                <a:cubicBezTo>
                  <a:pt x="76051" y="204490"/>
                  <a:pt x="75158" y="204341"/>
                  <a:pt x="74563" y="204044"/>
                </a:cubicBezTo>
                <a:cubicBezTo>
                  <a:pt x="72182" y="202555"/>
                  <a:pt x="70991" y="200620"/>
                  <a:pt x="70991" y="198239"/>
                </a:cubicBezTo>
                <a:lnTo>
                  <a:pt x="71438" y="174576"/>
                </a:lnTo>
                <a:lnTo>
                  <a:pt x="55811" y="174576"/>
                </a:lnTo>
                <a:cubicBezTo>
                  <a:pt x="49858" y="174576"/>
                  <a:pt x="44872" y="172418"/>
                  <a:pt x="40854" y="168102"/>
                </a:cubicBezTo>
                <a:cubicBezTo>
                  <a:pt x="36835" y="163785"/>
                  <a:pt x="34826" y="158502"/>
                  <a:pt x="34826" y="152251"/>
                </a:cubicBezTo>
                <a:lnTo>
                  <a:pt x="34826" y="69205"/>
                </a:lnTo>
                <a:cubicBezTo>
                  <a:pt x="34826" y="63252"/>
                  <a:pt x="36835" y="58117"/>
                  <a:pt x="40854" y="53801"/>
                </a:cubicBezTo>
                <a:cubicBezTo>
                  <a:pt x="44872" y="49485"/>
                  <a:pt x="49858" y="47327"/>
                  <a:pt x="55811" y="47327"/>
                </a:cubicBezTo>
                <a:close/>
                <a:moveTo>
                  <a:pt x="20538" y="0"/>
                </a:moveTo>
                <a:lnTo>
                  <a:pt x="148233" y="0"/>
                </a:lnTo>
                <a:cubicBezTo>
                  <a:pt x="154484" y="0"/>
                  <a:pt x="159916" y="2084"/>
                  <a:pt x="164530" y="6251"/>
                </a:cubicBezTo>
                <a:cubicBezTo>
                  <a:pt x="169143" y="10418"/>
                  <a:pt x="171450" y="15478"/>
                  <a:pt x="171450" y="21431"/>
                </a:cubicBezTo>
                <a:lnTo>
                  <a:pt x="171450" y="25450"/>
                </a:lnTo>
                <a:cubicBezTo>
                  <a:pt x="171450" y="26938"/>
                  <a:pt x="170855" y="28352"/>
                  <a:pt x="169664" y="29691"/>
                </a:cubicBezTo>
                <a:cubicBezTo>
                  <a:pt x="168474" y="31031"/>
                  <a:pt x="166985" y="31701"/>
                  <a:pt x="165199" y="31701"/>
                </a:cubicBezTo>
                <a:cubicBezTo>
                  <a:pt x="163413" y="31701"/>
                  <a:pt x="161851" y="31031"/>
                  <a:pt x="160511" y="29691"/>
                </a:cubicBezTo>
                <a:cubicBezTo>
                  <a:pt x="159172" y="28352"/>
                  <a:pt x="158502" y="26938"/>
                  <a:pt x="158502" y="25450"/>
                </a:cubicBezTo>
                <a:lnTo>
                  <a:pt x="158502" y="21431"/>
                </a:lnTo>
                <a:cubicBezTo>
                  <a:pt x="158502" y="19050"/>
                  <a:pt x="157460" y="16967"/>
                  <a:pt x="155377" y="15181"/>
                </a:cubicBezTo>
                <a:cubicBezTo>
                  <a:pt x="153293" y="13395"/>
                  <a:pt x="150912" y="12502"/>
                  <a:pt x="148233" y="12502"/>
                </a:cubicBezTo>
                <a:lnTo>
                  <a:pt x="20538" y="12502"/>
                </a:lnTo>
                <a:cubicBezTo>
                  <a:pt x="15181" y="12502"/>
                  <a:pt x="12502" y="15478"/>
                  <a:pt x="12502" y="21431"/>
                </a:cubicBezTo>
                <a:lnTo>
                  <a:pt x="12502" y="104477"/>
                </a:lnTo>
                <a:cubicBezTo>
                  <a:pt x="12502" y="107156"/>
                  <a:pt x="13246" y="109240"/>
                  <a:pt x="14734" y="110728"/>
                </a:cubicBezTo>
                <a:cubicBezTo>
                  <a:pt x="17711" y="113407"/>
                  <a:pt x="17860" y="116384"/>
                  <a:pt x="15181" y="119658"/>
                </a:cubicBezTo>
                <a:cubicBezTo>
                  <a:pt x="13692" y="121146"/>
                  <a:pt x="12055" y="121890"/>
                  <a:pt x="10269" y="121890"/>
                </a:cubicBezTo>
                <a:cubicBezTo>
                  <a:pt x="8781" y="121890"/>
                  <a:pt x="7442" y="121295"/>
                  <a:pt x="6251" y="120104"/>
                </a:cubicBezTo>
                <a:cubicBezTo>
                  <a:pt x="2084" y="116235"/>
                  <a:pt x="0" y="111026"/>
                  <a:pt x="0" y="104477"/>
                </a:cubicBezTo>
                <a:lnTo>
                  <a:pt x="0" y="21431"/>
                </a:lnTo>
                <a:cubicBezTo>
                  <a:pt x="0" y="15478"/>
                  <a:pt x="1935" y="10418"/>
                  <a:pt x="5804" y="6251"/>
                </a:cubicBezTo>
                <a:cubicBezTo>
                  <a:pt x="9674" y="2084"/>
                  <a:pt x="14585" y="0"/>
                  <a:pt x="20538" y="0"/>
                </a:cubicBezTo>
                <a:close/>
              </a:path>
            </a:pathLst>
          </a:custGeom>
          <a:solidFill>
            <a:srgbClr val="151515"/>
          </a:solidFill>
          <a:ln>
            <a:solidFill>
              <a:srgbClr val="151515"/>
            </a:solidFill>
          </a:ln>
          <a:effectLst/>
        </p:spPr>
        <p:txBody>
          <a:bodyPr rot="0" spcFirstLastPara="0" vert="horz" wrap="square" lIns="121920" tIns="60960" rIns="121920" bIns="6096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Rounded Rectangle 24"/>
          <p:cNvSpPr/>
          <p:nvPr/>
        </p:nvSpPr>
        <p:spPr>
          <a:xfrm>
            <a:off x="4644390" y="1610360"/>
            <a:ext cx="3086735" cy="4472305"/>
          </a:xfrm>
          <a:prstGeom prst="roundRect">
            <a:avLst>
              <a:gd name="adj" fmla="val 4016"/>
            </a:avLst>
          </a:prstGeom>
          <a:noFill/>
          <a:ln w="3175">
            <a:solidFill>
              <a:srgbClr val="15151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Freeform 46"/>
          <p:cNvSpPr/>
          <p:nvPr/>
        </p:nvSpPr>
        <p:spPr>
          <a:xfrm>
            <a:off x="5788625" y="2220082"/>
            <a:ext cx="798504" cy="798504"/>
          </a:xfrm>
          <a:custGeom>
            <a:avLst/>
            <a:gdLst/>
            <a:ahLst/>
            <a:cxnLst/>
            <a:rect l="l" t="t" r="r" b="b"/>
            <a:pathLst>
              <a:path w="203597" h="203597">
                <a:moveTo>
                  <a:pt x="30249" y="120104"/>
                </a:moveTo>
                <a:cubicBezTo>
                  <a:pt x="30919" y="120402"/>
                  <a:pt x="31402" y="121146"/>
                  <a:pt x="31700" y="122336"/>
                </a:cubicBezTo>
                <a:cubicBezTo>
                  <a:pt x="36165" y="136029"/>
                  <a:pt x="44202" y="147339"/>
                  <a:pt x="55810" y="156269"/>
                </a:cubicBezTo>
                <a:cubicBezTo>
                  <a:pt x="57596" y="157460"/>
                  <a:pt x="57894" y="158948"/>
                  <a:pt x="56703" y="160734"/>
                </a:cubicBezTo>
                <a:cubicBezTo>
                  <a:pt x="55810" y="161627"/>
                  <a:pt x="54917" y="162073"/>
                  <a:pt x="54024" y="162073"/>
                </a:cubicBezTo>
                <a:cubicBezTo>
                  <a:pt x="53429" y="162073"/>
                  <a:pt x="52834" y="161776"/>
                  <a:pt x="52238" y="161180"/>
                </a:cubicBezTo>
                <a:cubicBezTo>
                  <a:pt x="39141" y="151358"/>
                  <a:pt x="30361" y="139005"/>
                  <a:pt x="25896" y="124122"/>
                </a:cubicBezTo>
                <a:cubicBezTo>
                  <a:pt x="24705" y="122336"/>
                  <a:pt x="25300" y="121146"/>
                  <a:pt x="27682" y="120550"/>
                </a:cubicBezTo>
                <a:cubicBezTo>
                  <a:pt x="28724" y="119955"/>
                  <a:pt x="29579" y="119806"/>
                  <a:pt x="30249" y="120104"/>
                </a:cubicBezTo>
                <a:close/>
                <a:moveTo>
                  <a:pt x="25449" y="98673"/>
                </a:moveTo>
                <a:cubicBezTo>
                  <a:pt x="27533" y="98673"/>
                  <a:pt x="28575" y="99714"/>
                  <a:pt x="28575" y="101798"/>
                </a:cubicBezTo>
                <a:cubicBezTo>
                  <a:pt x="28575" y="104179"/>
                  <a:pt x="28724" y="106114"/>
                  <a:pt x="29021" y="107602"/>
                </a:cubicBezTo>
                <a:cubicBezTo>
                  <a:pt x="29021" y="109686"/>
                  <a:pt x="27979" y="110728"/>
                  <a:pt x="25896" y="110728"/>
                </a:cubicBezTo>
                <a:lnTo>
                  <a:pt x="25449" y="110728"/>
                </a:lnTo>
                <a:cubicBezTo>
                  <a:pt x="23961" y="110728"/>
                  <a:pt x="22919" y="109835"/>
                  <a:pt x="22324" y="108049"/>
                </a:cubicBezTo>
                <a:lnTo>
                  <a:pt x="22324" y="101798"/>
                </a:lnTo>
                <a:cubicBezTo>
                  <a:pt x="22324" y="99714"/>
                  <a:pt x="23366" y="98673"/>
                  <a:pt x="25449" y="98673"/>
                </a:cubicBezTo>
                <a:close/>
                <a:moveTo>
                  <a:pt x="36611" y="41076"/>
                </a:moveTo>
                <a:cubicBezTo>
                  <a:pt x="20538" y="58043"/>
                  <a:pt x="12501" y="78283"/>
                  <a:pt x="12501" y="101798"/>
                </a:cubicBezTo>
                <a:cubicBezTo>
                  <a:pt x="12501" y="126206"/>
                  <a:pt x="21282" y="147191"/>
                  <a:pt x="38844" y="164752"/>
                </a:cubicBezTo>
                <a:cubicBezTo>
                  <a:pt x="56406" y="182314"/>
                  <a:pt x="77390" y="191095"/>
                  <a:pt x="101798" y="191095"/>
                </a:cubicBezTo>
                <a:cubicBezTo>
                  <a:pt x="125313" y="191095"/>
                  <a:pt x="145628" y="183058"/>
                  <a:pt x="162743" y="166985"/>
                </a:cubicBezTo>
                <a:cubicBezTo>
                  <a:pt x="179858" y="150911"/>
                  <a:pt x="189160" y="131117"/>
                  <a:pt x="190649" y="107602"/>
                </a:cubicBezTo>
                <a:cubicBezTo>
                  <a:pt x="190946" y="106709"/>
                  <a:pt x="191095" y="104923"/>
                  <a:pt x="191095" y="102245"/>
                </a:cubicBezTo>
                <a:lnTo>
                  <a:pt x="101798" y="104923"/>
                </a:lnTo>
                <a:lnTo>
                  <a:pt x="100459" y="104923"/>
                </a:lnTo>
                <a:lnTo>
                  <a:pt x="100459" y="104477"/>
                </a:lnTo>
                <a:cubicBezTo>
                  <a:pt x="100161" y="104477"/>
                  <a:pt x="99863" y="104328"/>
                  <a:pt x="99566" y="104030"/>
                </a:cubicBezTo>
                <a:close/>
                <a:moveTo>
                  <a:pt x="165199" y="39290"/>
                </a:moveTo>
                <a:lnTo>
                  <a:pt x="109388" y="98226"/>
                </a:lnTo>
                <a:lnTo>
                  <a:pt x="190649" y="95994"/>
                </a:lnTo>
                <a:cubicBezTo>
                  <a:pt x="189160" y="73670"/>
                  <a:pt x="180677" y="54768"/>
                  <a:pt x="165199" y="39290"/>
                </a:cubicBezTo>
                <a:close/>
                <a:moveTo>
                  <a:pt x="101798" y="12501"/>
                </a:moveTo>
                <a:cubicBezTo>
                  <a:pt x="78283" y="12501"/>
                  <a:pt x="58043" y="20538"/>
                  <a:pt x="41076" y="36611"/>
                </a:cubicBezTo>
                <a:lnTo>
                  <a:pt x="101798" y="97333"/>
                </a:lnTo>
                <a:lnTo>
                  <a:pt x="160734" y="34825"/>
                </a:lnTo>
                <a:cubicBezTo>
                  <a:pt x="156567" y="31551"/>
                  <a:pt x="153590" y="29319"/>
                  <a:pt x="151804" y="28128"/>
                </a:cubicBezTo>
                <a:cubicBezTo>
                  <a:pt x="136922" y="17710"/>
                  <a:pt x="120253" y="12501"/>
                  <a:pt x="101798" y="12501"/>
                </a:cubicBezTo>
                <a:close/>
                <a:moveTo>
                  <a:pt x="101798" y="0"/>
                </a:moveTo>
                <a:cubicBezTo>
                  <a:pt x="122932" y="0"/>
                  <a:pt x="141982" y="5804"/>
                  <a:pt x="158948" y="17412"/>
                </a:cubicBezTo>
                <a:cubicBezTo>
                  <a:pt x="172938" y="26937"/>
                  <a:pt x="183877" y="39141"/>
                  <a:pt x="191765" y="54024"/>
                </a:cubicBezTo>
                <a:cubicBezTo>
                  <a:pt x="199653" y="68907"/>
                  <a:pt x="203597" y="84832"/>
                  <a:pt x="203597" y="101798"/>
                </a:cubicBezTo>
                <a:lnTo>
                  <a:pt x="203597" y="108942"/>
                </a:lnTo>
                <a:cubicBezTo>
                  <a:pt x="201811" y="135433"/>
                  <a:pt x="191095" y="157832"/>
                  <a:pt x="171450" y="176138"/>
                </a:cubicBezTo>
                <a:cubicBezTo>
                  <a:pt x="151804" y="194444"/>
                  <a:pt x="128587" y="203597"/>
                  <a:pt x="101798" y="203597"/>
                </a:cubicBezTo>
                <a:cubicBezTo>
                  <a:pt x="73818" y="203597"/>
                  <a:pt x="49857" y="193625"/>
                  <a:pt x="29914" y="173682"/>
                </a:cubicBezTo>
                <a:cubicBezTo>
                  <a:pt x="9971" y="153739"/>
                  <a:pt x="0" y="129778"/>
                  <a:pt x="0" y="101798"/>
                </a:cubicBezTo>
                <a:cubicBezTo>
                  <a:pt x="0" y="73818"/>
                  <a:pt x="9971" y="49857"/>
                  <a:pt x="29914" y="29914"/>
                </a:cubicBezTo>
                <a:cubicBezTo>
                  <a:pt x="49857" y="9971"/>
                  <a:pt x="73818" y="0"/>
                  <a:pt x="101798" y="0"/>
                </a:cubicBezTo>
                <a:close/>
              </a:path>
            </a:pathLst>
          </a:custGeom>
          <a:solidFill>
            <a:srgbClr val="151515"/>
          </a:solidFill>
          <a:ln>
            <a:solidFill>
              <a:srgbClr val="151515"/>
            </a:solidFill>
          </a:ln>
          <a:effectLst/>
        </p:spPr>
        <p:txBody>
          <a:bodyPr rot="0" spcFirstLastPara="0" vert="horz" wrap="square" lIns="121920" tIns="60960" rIns="121920" bIns="6096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Rounded Rectangle 36"/>
          <p:cNvSpPr/>
          <p:nvPr/>
        </p:nvSpPr>
        <p:spPr>
          <a:xfrm>
            <a:off x="8275955" y="1600835"/>
            <a:ext cx="2965450" cy="4472305"/>
          </a:xfrm>
          <a:prstGeom prst="roundRect">
            <a:avLst>
              <a:gd name="adj" fmla="val 4016"/>
            </a:avLst>
          </a:prstGeom>
          <a:noFill/>
          <a:ln w="3175">
            <a:solidFill>
              <a:srgbClr val="15151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Freeform 50"/>
          <p:cNvSpPr/>
          <p:nvPr/>
        </p:nvSpPr>
        <p:spPr>
          <a:xfrm>
            <a:off x="9361850" y="2219447"/>
            <a:ext cx="793340" cy="783031"/>
          </a:xfrm>
          <a:custGeom>
            <a:avLst/>
            <a:gdLst/>
            <a:ahLst/>
            <a:cxnLst/>
            <a:rect l="l" t="t" r="r" b="b"/>
            <a:pathLst>
              <a:path w="206276" h="203596">
                <a:moveTo>
                  <a:pt x="95548" y="108049"/>
                </a:moveTo>
                <a:cubicBezTo>
                  <a:pt x="93762" y="108049"/>
                  <a:pt x="92199" y="108719"/>
                  <a:pt x="90860" y="110058"/>
                </a:cubicBezTo>
                <a:cubicBezTo>
                  <a:pt x="89520" y="111397"/>
                  <a:pt x="88850" y="112960"/>
                  <a:pt x="88850" y="114746"/>
                </a:cubicBezTo>
                <a:lnTo>
                  <a:pt x="88850" y="129927"/>
                </a:lnTo>
                <a:cubicBezTo>
                  <a:pt x="88850" y="134391"/>
                  <a:pt x="91083" y="136624"/>
                  <a:pt x="95548" y="136624"/>
                </a:cubicBezTo>
                <a:lnTo>
                  <a:pt x="110728" y="136624"/>
                </a:lnTo>
                <a:cubicBezTo>
                  <a:pt x="115193" y="136624"/>
                  <a:pt x="117426" y="134391"/>
                  <a:pt x="117426" y="129927"/>
                </a:cubicBezTo>
                <a:lnTo>
                  <a:pt x="117426" y="114746"/>
                </a:lnTo>
                <a:cubicBezTo>
                  <a:pt x="117426" y="112960"/>
                  <a:pt x="116756" y="111397"/>
                  <a:pt x="115416" y="110058"/>
                </a:cubicBezTo>
                <a:cubicBezTo>
                  <a:pt x="114077" y="108719"/>
                  <a:pt x="112514" y="108049"/>
                  <a:pt x="110728" y="108049"/>
                </a:cubicBezTo>
                <a:close/>
                <a:moveTo>
                  <a:pt x="21878" y="54024"/>
                </a:moveTo>
                <a:cubicBezTo>
                  <a:pt x="19497" y="54024"/>
                  <a:pt x="17339" y="54992"/>
                  <a:pt x="15404" y="56926"/>
                </a:cubicBezTo>
                <a:cubicBezTo>
                  <a:pt x="13469" y="58861"/>
                  <a:pt x="12502" y="61019"/>
                  <a:pt x="12502" y="63400"/>
                </a:cubicBezTo>
                <a:lnTo>
                  <a:pt x="12502" y="117871"/>
                </a:lnTo>
                <a:lnTo>
                  <a:pt x="22771" y="117871"/>
                </a:lnTo>
                <a:cubicBezTo>
                  <a:pt x="24854" y="117871"/>
                  <a:pt x="25896" y="118913"/>
                  <a:pt x="25896" y="120997"/>
                </a:cubicBezTo>
                <a:cubicBezTo>
                  <a:pt x="25896" y="123080"/>
                  <a:pt x="24854" y="124122"/>
                  <a:pt x="22771" y="124122"/>
                </a:cubicBezTo>
                <a:lnTo>
                  <a:pt x="12502" y="124122"/>
                </a:lnTo>
                <a:lnTo>
                  <a:pt x="12502" y="181272"/>
                </a:lnTo>
                <a:cubicBezTo>
                  <a:pt x="12502" y="183951"/>
                  <a:pt x="13469" y="186184"/>
                  <a:pt x="15404" y="187970"/>
                </a:cubicBezTo>
                <a:cubicBezTo>
                  <a:pt x="17339" y="189755"/>
                  <a:pt x="19497" y="190648"/>
                  <a:pt x="21878" y="190648"/>
                </a:cubicBezTo>
                <a:lnTo>
                  <a:pt x="184398" y="190648"/>
                </a:lnTo>
                <a:cubicBezTo>
                  <a:pt x="186779" y="190648"/>
                  <a:pt x="188937" y="189755"/>
                  <a:pt x="190872" y="187970"/>
                </a:cubicBezTo>
                <a:cubicBezTo>
                  <a:pt x="192807" y="186184"/>
                  <a:pt x="193774" y="183951"/>
                  <a:pt x="193774" y="181272"/>
                </a:cubicBezTo>
                <a:lnTo>
                  <a:pt x="193774" y="124122"/>
                </a:lnTo>
                <a:lnTo>
                  <a:pt x="123676" y="124122"/>
                </a:lnTo>
                <a:lnTo>
                  <a:pt x="123676" y="130373"/>
                </a:lnTo>
                <a:cubicBezTo>
                  <a:pt x="123676" y="133647"/>
                  <a:pt x="122411" y="136549"/>
                  <a:pt x="119881" y="139079"/>
                </a:cubicBezTo>
                <a:cubicBezTo>
                  <a:pt x="117351" y="141610"/>
                  <a:pt x="114300" y="142875"/>
                  <a:pt x="110728" y="142875"/>
                </a:cubicBezTo>
                <a:lnTo>
                  <a:pt x="95548" y="142875"/>
                </a:lnTo>
                <a:cubicBezTo>
                  <a:pt x="91976" y="142875"/>
                  <a:pt x="88925" y="141610"/>
                  <a:pt x="86395" y="139079"/>
                </a:cubicBezTo>
                <a:cubicBezTo>
                  <a:pt x="83865" y="136549"/>
                  <a:pt x="82600" y="133647"/>
                  <a:pt x="82600" y="130373"/>
                </a:cubicBezTo>
                <a:lnTo>
                  <a:pt x="82600" y="124122"/>
                </a:lnTo>
                <a:lnTo>
                  <a:pt x="41523" y="124122"/>
                </a:lnTo>
                <a:cubicBezTo>
                  <a:pt x="39440" y="124122"/>
                  <a:pt x="38398" y="123080"/>
                  <a:pt x="38398" y="120997"/>
                </a:cubicBezTo>
                <a:cubicBezTo>
                  <a:pt x="38398" y="118913"/>
                  <a:pt x="39440" y="117871"/>
                  <a:pt x="41523" y="117871"/>
                </a:cubicBezTo>
                <a:lnTo>
                  <a:pt x="82600" y="117871"/>
                </a:lnTo>
                <a:lnTo>
                  <a:pt x="82600" y="114746"/>
                </a:lnTo>
                <a:cubicBezTo>
                  <a:pt x="82600" y="111174"/>
                  <a:pt x="83865" y="108123"/>
                  <a:pt x="86395" y="105593"/>
                </a:cubicBezTo>
                <a:cubicBezTo>
                  <a:pt x="88925" y="103063"/>
                  <a:pt x="91976" y="101798"/>
                  <a:pt x="95548" y="101798"/>
                </a:cubicBezTo>
                <a:lnTo>
                  <a:pt x="110728" y="101798"/>
                </a:lnTo>
                <a:cubicBezTo>
                  <a:pt x="114300" y="101798"/>
                  <a:pt x="117351" y="103063"/>
                  <a:pt x="119881" y="105593"/>
                </a:cubicBezTo>
                <a:cubicBezTo>
                  <a:pt x="122411" y="108123"/>
                  <a:pt x="123676" y="111174"/>
                  <a:pt x="123676" y="114746"/>
                </a:cubicBezTo>
                <a:lnTo>
                  <a:pt x="123676" y="117871"/>
                </a:lnTo>
                <a:lnTo>
                  <a:pt x="193774" y="117871"/>
                </a:lnTo>
                <a:lnTo>
                  <a:pt x="193774" y="63400"/>
                </a:lnTo>
                <a:cubicBezTo>
                  <a:pt x="193774" y="61019"/>
                  <a:pt x="192807" y="58861"/>
                  <a:pt x="190872" y="56926"/>
                </a:cubicBezTo>
                <a:cubicBezTo>
                  <a:pt x="188937" y="54992"/>
                  <a:pt x="186779" y="54024"/>
                  <a:pt x="184398" y="54024"/>
                </a:cubicBezTo>
                <a:close/>
                <a:moveTo>
                  <a:pt x="89743" y="12948"/>
                </a:moveTo>
                <a:cubicBezTo>
                  <a:pt x="84981" y="12948"/>
                  <a:pt x="82600" y="15329"/>
                  <a:pt x="82600" y="20091"/>
                </a:cubicBezTo>
                <a:lnTo>
                  <a:pt x="82600" y="41523"/>
                </a:lnTo>
                <a:lnTo>
                  <a:pt x="123676" y="41523"/>
                </a:lnTo>
                <a:lnTo>
                  <a:pt x="123676" y="20091"/>
                </a:lnTo>
                <a:cubicBezTo>
                  <a:pt x="123676" y="15329"/>
                  <a:pt x="119807" y="12948"/>
                  <a:pt x="112068" y="12948"/>
                </a:cubicBezTo>
                <a:close/>
                <a:moveTo>
                  <a:pt x="89743" y="0"/>
                </a:moveTo>
                <a:lnTo>
                  <a:pt x="115193" y="0"/>
                </a:lnTo>
                <a:cubicBezTo>
                  <a:pt x="121742" y="0"/>
                  <a:pt x="126950" y="1860"/>
                  <a:pt x="130820" y="5581"/>
                </a:cubicBezTo>
                <a:cubicBezTo>
                  <a:pt x="134690" y="9301"/>
                  <a:pt x="136624" y="14138"/>
                  <a:pt x="136624" y="20091"/>
                </a:cubicBezTo>
                <a:lnTo>
                  <a:pt x="136624" y="41523"/>
                </a:lnTo>
                <a:lnTo>
                  <a:pt x="184398" y="41523"/>
                </a:lnTo>
                <a:cubicBezTo>
                  <a:pt x="190351" y="41523"/>
                  <a:pt x="195486" y="43681"/>
                  <a:pt x="199802" y="47997"/>
                </a:cubicBezTo>
                <a:cubicBezTo>
                  <a:pt x="204118" y="52313"/>
                  <a:pt x="206276" y="57447"/>
                  <a:pt x="206276" y="63400"/>
                </a:cubicBezTo>
                <a:lnTo>
                  <a:pt x="206276" y="181272"/>
                </a:lnTo>
                <a:cubicBezTo>
                  <a:pt x="206276" y="187225"/>
                  <a:pt x="204118" y="192434"/>
                  <a:pt x="199802" y="196899"/>
                </a:cubicBezTo>
                <a:cubicBezTo>
                  <a:pt x="195486" y="201364"/>
                  <a:pt x="190351" y="203596"/>
                  <a:pt x="184398" y="203596"/>
                </a:cubicBezTo>
                <a:lnTo>
                  <a:pt x="21878" y="203596"/>
                </a:lnTo>
                <a:cubicBezTo>
                  <a:pt x="15925" y="203596"/>
                  <a:pt x="10790" y="201364"/>
                  <a:pt x="6474" y="196899"/>
                </a:cubicBezTo>
                <a:cubicBezTo>
                  <a:pt x="2158" y="192434"/>
                  <a:pt x="0" y="187225"/>
                  <a:pt x="0" y="181272"/>
                </a:cubicBezTo>
                <a:lnTo>
                  <a:pt x="0" y="63400"/>
                </a:lnTo>
                <a:cubicBezTo>
                  <a:pt x="0" y="57447"/>
                  <a:pt x="2158" y="52313"/>
                  <a:pt x="6474" y="47997"/>
                </a:cubicBezTo>
                <a:cubicBezTo>
                  <a:pt x="10790" y="43681"/>
                  <a:pt x="15925" y="41523"/>
                  <a:pt x="21878" y="41523"/>
                </a:cubicBezTo>
                <a:lnTo>
                  <a:pt x="69652" y="41523"/>
                </a:lnTo>
                <a:lnTo>
                  <a:pt x="69652" y="20091"/>
                </a:lnTo>
                <a:cubicBezTo>
                  <a:pt x="69652" y="14138"/>
                  <a:pt x="71363" y="9301"/>
                  <a:pt x="74786" y="5581"/>
                </a:cubicBezTo>
                <a:cubicBezTo>
                  <a:pt x="78209" y="1860"/>
                  <a:pt x="83195" y="0"/>
                  <a:pt x="89743" y="0"/>
                </a:cubicBezTo>
                <a:close/>
              </a:path>
            </a:pathLst>
          </a:custGeom>
          <a:solidFill>
            <a:srgbClr val="151515"/>
          </a:solidFill>
          <a:ln>
            <a:solidFill>
              <a:srgbClr val="151515"/>
            </a:solidFill>
          </a:ln>
          <a:effectLst/>
        </p:spPr>
        <p:txBody>
          <a:bodyPr rot="0" spcFirstLastPara="0" vert="horz" wrap="square" lIns="121920" tIns="60960" rIns="121920" bIns="6096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/>
        </p:nvSpPr>
        <p:spPr bwMode="auto">
          <a:xfrm>
            <a:off x="1183005" y="3449955"/>
            <a:ext cx="298577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marL="342900" indent="-342900" eaLnBrk="1" hangingPunct="1">
              <a:buFont typeface="Wingdings" panose="05000000000000000000" pitchFamily="2" charset="2"/>
              <a:buChar char="Ø"/>
            </a:pPr>
            <a:r>
              <a:rPr lang="en-US" altLang="zh-CN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Sizing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（工作量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分配）</a:t>
            </a:r>
            <a:endParaRPr lang="zh-CN" altLang="en-US" sz="2000" b="1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5"/>
          <p:cNvSpPr txBox="1">
            <a:spLocks noChangeArrowheads="1"/>
          </p:cNvSpPr>
          <p:nvPr/>
        </p:nvSpPr>
        <p:spPr bwMode="auto">
          <a:xfrm>
            <a:off x="1220470" y="4196715"/>
            <a:ext cx="2965450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BearPi2 - 2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多设备间通信 - 1.5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堡垒机与华为云的交互 - 2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4668520" y="3449320"/>
            <a:ext cx="2966085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marL="342900" indent="-342900" eaLnBrk="1" hangingPunct="1">
              <a:buFont typeface="Wingdings" panose="05000000000000000000" pitchFamily="2" charset="2"/>
              <a:buChar char="Ø"/>
            </a:pPr>
            <a:r>
              <a:rPr lang="en-US" altLang="zh-CN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Ordering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（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任务顺序）</a:t>
            </a:r>
            <a:endParaRPr lang="zh-CN" altLang="en-US" sz="2000" b="1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文本框 17"/>
          <p:cNvSpPr txBox="1">
            <a:spLocks noChangeArrowheads="1"/>
          </p:cNvSpPr>
          <p:nvPr/>
        </p:nvSpPr>
        <p:spPr bwMode="auto">
          <a:xfrm>
            <a:off x="4951730" y="3978910"/>
            <a:ext cx="2546985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根据上一轮的工作总结，同时结合本轮工作先后顺序的特性，本次的工作没有以并行为主的方式进行，而是组员配合顺序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完成。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8468360" y="3449320"/>
            <a:ext cx="260985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marL="342900" indent="-342900" eaLnBrk="1" hangingPunct="1">
              <a:buFont typeface="Wingdings" panose="05000000000000000000" pitchFamily="2" charset="2"/>
              <a:buChar char="Ø"/>
            </a:pPr>
            <a:r>
              <a:rPr lang="en-US" altLang="zh-CN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W</a:t>
            </a:r>
            <a:r>
              <a:rPr lang="en-US" altLang="zh-CN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ork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（团队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分工）</a:t>
            </a:r>
            <a:endParaRPr lang="zh-CN" altLang="en-US" sz="2000" b="1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8468360" y="3978910"/>
            <a:ext cx="2682875" cy="1967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本轮项目负责人：杨鸣谦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·BearPi2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的开发与测试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&amp;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多设备通信设计与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实现：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姜嘉祺</a:t>
            </a: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贺云航</a:t>
            </a: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王雪飞</a:t>
            </a: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endParaRPr lang="en-US" altLang="zh-CN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林童奕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凡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任意多边形: 形状 25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7" name="任意多边形: 形状 26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8" name="任意多边形: 形状 27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9" name="任意多边形: 形状 28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079106" y="543722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en-US" altLang="zh-CN" sz="2800" b="1" dirty="0">
                <a:blipFill>
                  <a:blip r:embed="rId4"/>
                  <a:stretch>
                    <a:fillRect/>
                  </a:stretch>
                </a:blipFill>
                <a:cs typeface="+mn-ea"/>
                <a:sym typeface="+mn-lt"/>
              </a:rPr>
              <a:t>7.15</a:t>
            </a:r>
            <a:r>
              <a:rPr lang="zh-CN" altLang="en-US" sz="2800" b="1" dirty="0">
                <a:blipFill>
                  <a:blip r:embed="rId4"/>
                  <a:stretch>
                    <a:fillRect/>
                  </a:stretch>
                </a:blipFill>
                <a:cs typeface="+mn-ea"/>
                <a:sym typeface="+mn-lt"/>
              </a:rPr>
              <a:t>前项目</a:t>
            </a:r>
            <a:r>
              <a:rPr lang="zh-CN" altLang="en-US" sz="2800" b="1" dirty="0">
                <a:blipFill>
                  <a:blip r:embed="rId4"/>
                  <a:stretch>
                    <a:fillRect/>
                  </a:stretch>
                </a:blipFill>
                <a:cs typeface="+mn-ea"/>
                <a:sym typeface="+mn-lt"/>
              </a:rPr>
              <a:t>规划</a:t>
            </a:r>
            <a:endParaRPr lang="zh-CN" altLang="en-US" sz="2800" b="1" dirty="0">
              <a:blipFill>
                <a:blip r:embed="rId4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任意多边形: 形状 2"/>
          <p:cNvSpPr/>
          <p:nvPr/>
        </p:nvSpPr>
        <p:spPr>
          <a:xfrm>
            <a:off x="374058" y="888816"/>
            <a:ext cx="11443885" cy="5080368"/>
          </a:xfrm>
          <a:custGeom>
            <a:avLst/>
            <a:gdLst>
              <a:gd name="connsiteX0" fmla="*/ 422989 w 9635319"/>
              <a:gd name="connsiteY0" fmla="*/ 3395305 h 4277478"/>
              <a:gd name="connsiteX1" fmla="*/ 305600 w 9635319"/>
              <a:gd name="connsiteY1" fmla="*/ 3512694 h 4277478"/>
              <a:gd name="connsiteX2" fmla="*/ 422989 w 9635319"/>
              <a:gd name="connsiteY2" fmla="*/ 3630083 h 4277478"/>
              <a:gd name="connsiteX3" fmla="*/ 540378 w 9635319"/>
              <a:gd name="connsiteY3" fmla="*/ 3512694 h 4277478"/>
              <a:gd name="connsiteX4" fmla="*/ 422989 w 9635319"/>
              <a:gd name="connsiteY4" fmla="*/ 3395305 h 4277478"/>
              <a:gd name="connsiteX5" fmla="*/ 422989 w 9635319"/>
              <a:gd name="connsiteY5" fmla="*/ 2456879 h 4277478"/>
              <a:gd name="connsiteX6" fmla="*/ 305600 w 9635319"/>
              <a:gd name="connsiteY6" fmla="*/ 2574268 h 4277478"/>
              <a:gd name="connsiteX7" fmla="*/ 422989 w 9635319"/>
              <a:gd name="connsiteY7" fmla="*/ 2691657 h 4277478"/>
              <a:gd name="connsiteX8" fmla="*/ 540378 w 9635319"/>
              <a:gd name="connsiteY8" fmla="*/ 2574268 h 4277478"/>
              <a:gd name="connsiteX9" fmla="*/ 422989 w 9635319"/>
              <a:gd name="connsiteY9" fmla="*/ 2456879 h 4277478"/>
              <a:gd name="connsiteX10" fmla="*/ 422989 w 9635319"/>
              <a:gd name="connsiteY10" fmla="*/ 1518452 h 4277478"/>
              <a:gd name="connsiteX11" fmla="*/ 305600 w 9635319"/>
              <a:gd name="connsiteY11" fmla="*/ 1635841 h 4277478"/>
              <a:gd name="connsiteX12" fmla="*/ 422989 w 9635319"/>
              <a:gd name="connsiteY12" fmla="*/ 1753230 h 4277478"/>
              <a:gd name="connsiteX13" fmla="*/ 540378 w 9635319"/>
              <a:gd name="connsiteY13" fmla="*/ 1635841 h 4277478"/>
              <a:gd name="connsiteX14" fmla="*/ 422989 w 9635319"/>
              <a:gd name="connsiteY14" fmla="*/ 1518452 h 4277478"/>
              <a:gd name="connsiteX15" fmla="*/ 422989 w 9635319"/>
              <a:gd name="connsiteY15" fmla="*/ 580025 h 4277478"/>
              <a:gd name="connsiteX16" fmla="*/ 305600 w 9635319"/>
              <a:gd name="connsiteY16" fmla="*/ 697414 h 4277478"/>
              <a:gd name="connsiteX17" fmla="*/ 422989 w 9635319"/>
              <a:gd name="connsiteY17" fmla="*/ 814803 h 4277478"/>
              <a:gd name="connsiteX18" fmla="*/ 540378 w 9635319"/>
              <a:gd name="connsiteY18" fmla="*/ 697414 h 4277478"/>
              <a:gd name="connsiteX19" fmla="*/ 422989 w 9635319"/>
              <a:gd name="connsiteY19" fmla="*/ 580025 h 4277478"/>
              <a:gd name="connsiteX20" fmla="*/ 0 w 9635319"/>
              <a:gd name="connsiteY20" fmla="*/ 0 h 4277478"/>
              <a:gd name="connsiteX21" fmla="*/ 9635319 w 9635319"/>
              <a:gd name="connsiteY21" fmla="*/ 0 h 4277478"/>
              <a:gd name="connsiteX22" fmla="*/ 9635319 w 9635319"/>
              <a:gd name="connsiteY22" fmla="*/ 4277478 h 4277478"/>
              <a:gd name="connsiteX23" fmla="*/ 0 w 9635319"/>
              <a:gd name="connsiteY23" fmla="*/ 4277478 h 4277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635319" h="4277478">
                <a:moveTo>
                  <a:pt x="422989" y="3395305"/>
                </a:moveTo>
                <a:cubicBezTo>
                  <a:pt x="358157" y="3395305"/>
                  <a:pt x="305600" y="3447862"/>
                  <a:pt x="305600" y="3512694"/>
                </a:cubicBezTo>
                <a:cubicBezTo>
                  <a:pt x="305600" y="3577526"/>
                  <a:pt x="358157" y="3630083"/>
                  <a:pt x="422989" y="3630083"/>
                </a:cubicBezTo>
                <a:cubicBezTo>
                  <a:pt x="487821" y="3630083"/>
                  <a:pt x="540378" y="3577526"/>
                  <a:pt x="540378" y="3512694"/>
                </a:cubicBezTo>
                <a:cubicBezTo>
                  <a:pt x="540378" y="3447862"/>
                  <a:pt x="487821" y="3395305"/>
                  <a:pt x="422989" y="3395305"/>
                </a:cubicBezTo>
                <a:close/>
                <a:moveTo>
                  <a:pt x="422989" y="2456879"/>
                </a:moveTo>
                <a:cubicBezTo>
                  <a:pt x="358157" y="2456879"/>
                  <a:pt x="305600" y="2509436"/>
                  <a:pt x="305600" y="2574268"/>
                </a:cubicBezTo>
                <a:cubicBezTo>
                  <a:pt x="305600" y="2639100"/>
                  <a:pt x="358157" y="2691657"/>
                  <a:pt x="422989" y="2691657"/>
                </a:cubicBezTo>
                <a:cubicBezTo>
                  <a:pt x="487821" y="2691657"/>
                  <a:pt x="540378" y="2639100"/>
                  <a:pt x="540378" y="2574268"/>
                </a:cubicBezTo>
                <a:cubicBezTo>
                  <a:pt x="540378" y="2509436"/>
                  <a:pt x="487821" y="2456879"/>
                  <a:pt x="422989" y="2456879"/>
                </a:cubicBezTo>
                <a:close/>
                <a:moveTo>
                  <a:pt x="422989" y="1518452"/>
                </a:moveTo>
                <a:cubicBezTo>
                  <a:pt x="358157" y="1518452"/>
                  <a:pt x="305600" y="1571009"/>
                  <a:pt x="305600" y="1635841"/>
                </a:cubicBezTo>
                <a:cubicBezTo>
                  <a:pt x="305600" y="1700673"/>
                  <a:pt x="358157" y="1753230"/>
                  <a:pt x="422989" y="1753230"/>
                </a:cubicBezTo>
                <a:cubicBezTo>
                  <a:pt x="487821" y="1753230"/>
                  <a:pt x="540378" y="1700673"/>
                  <a:pt x="540378" y="1635841"/>
                </a:cubicBezTo>
                <a:cubicBezTo>
                  <a:pt x="540378" y="1571009"/>
                  <a:pt x="487821" y="1518452"/>
                  <a:pt x="422989" y="1518452"/>
                </a:cubicBezTo>
                <a:close/>
                <a:moveTo>
                  <a:pt x="422989" y="580025"/>
                </a:moveTo>
                <a:cubicBezTo>
                  <a:pt x="358157" y="580025"/>
                  <a:pt x="305600" y="632582"/>
                  <a:pt x="305600" y="697414"/>
                </a:cubicBezTo>
                <a:cubicBezTo>
                  <a:pt x="305600" y="762246"/>
                  <a:pt x="358157" y="814803"/>
                  <a:pt x="422989" y="814803"/>
                </a:cubicBezTo>
                <a:cubicBezTo>
                  <a:pt x="487821" y="814803"/>
                  <a:pt x="540378" y="762246"/>
                  <a:pt x="540378" y="697414"/>
                </a:cubicBezTo>
                <a:cubicBezTo>
                  <a:pt x="540378" y="632582"/>
                  <a:pt x="487821" y="580025"/>
                  <a:pt x="422989" y="580025"/>
                </a:cubicBezTo>
                <a:close/>
                <a:moveTo>
                  <a:pt x="0" y="0"/>
                </a:moveTo>
                <a:lnTo>
                  <a:pt x="9635319" y="0"/>
                </a:lnTo>
                <a:lnTo>
                  <a:pt x="9635319" y="4277478"/>
                </a:lnTo>
                <a:lnTo>
                  <a:pt x="0" y="4277478"/>
                </a:lnTo>
                <a:close/>
              </a:path>
            </a:pathLst>
          </a:custGeom>
          <a:gradFill flip="none" rotWithShape="1">
            <a:gsLst>
              <a:gs pos="0">
                <a:srgbClr val="D1DEE5">
                  <a:alpha val="50000"/>
                </a:srgbClr>
              </a:gs>
              <a:gs pos="100000">
                <a:srgbClr val="D1DEE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345533" y="2967940"/>
            <a:ext cx="750093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THANKS</a:t>
            </a:r>
            <a:endParaRPr lang="en-US" altLang="zh-CN" sz="54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任意多边形: 形状 96"/>
          <p:cNvSpPr/>
          <p:nvPr/>
        </p:nvSpPr>
        <p:spPr>
          <a:xfrm>
            <a:off x="0" y="0"/>
            <a:ext cx="7587574" cy="6858000"/>
          </a:xfrm>
          <a:custGeom>
            <a:avLst/>
            <a:gdLst>
              <a:gd name="connsiteX0" fmla="*/ 678171 w 7587574"/>
              <a:gd name="connsiteY0" fmla="*/ 5443629 h 6858000"/>
              <a:gd name="connsiteX1" fmla="*/ 489963 w 7587574"/>
              <a:gd name="connsiteY1" fmla="*/ 5631836 h 6858000"/>
              <a:gd name="connsiteX2" fmla="*/ 678171 w 7587574"/>
              <a:gd name="connsiteY2" fmla="*/ 5820044 h 6858000"/>
              <a:gd name="connsiteX3" fmla="*/ 866378 w 7587574"/>
              <a:gd name="connsiteY3" fmla="*/ 5631836 h 6858000"/>
              <a:gd name="connsiteX4" fmla="*/ 678171 w 7587574"/>
              <a:gd name="connsiteY4" fmla="*/ 5443629 h 6858000"/>
              <a:gd name="connsiteX5" fmla="*/ 678171 w 7587574"/>
              <a:gd name="connsiteY5" fmla="*/ 3939068 h 6858000"/>
              <a:gd name="connsiteX6" fmla="*/ 489963 w 7587574"/>
              <a:gd name="connsiteY6" fmla="*/ 4127276 h 6858000"/>
              <a:gd name="connsiteX7" fmla="*/ 678171 w 7587574"/>
              <a:gd name="connsiteY7" fmla="*/ 4315483 h 6858000"/>
              <a:gd name="connsiteX8" fmla="*/ 866378 w 7587574"/>
              <a:gd name="connsiteY8" fmla="*/ 4127276 h 6858000"/>
              <a:gd name="connsiteX9" fmla="*/ 678171 w 7587574"/>
              <a:gd name="connsiteY9" fmla="*/ 3939068 h 6858000"/>
              <a:gd name="connsiteX10" fmla="*/ 678171 w 7587574"/>
              <a:gd name="connsiteY10" fmla="*/ 2434506 h 6858000"/>
              <a:gd name="connsiteX11" fmla="*/ 489963 w 7587574"/>
              <a:gd name="connsiteY11" fmla="*/ 2622713 h 6858000"/>
              <a:gd name="connsiteX12" fmla="*/ 678171 w 7587574"/>
              <a:gd name="connsiteY12" fmla="*/ 2810921 h 6858000"/>
              <a:gd name="connsiteX13" fmla="*/ 866378 w 7587574"/>
              <a:gd name="connsiteY13" fmla="*/ 2622713 h 6858000"/>
              <a:gd name="connsiteX14" fmla="*/ 678171 w 7587574"/>
              <a:gd name="connsiteY14" fmla="*/ 2434506 h 6858000"/>
              <a:gd name="connsiteX15" fmla="*/ 678171 w 7587574"/>
              <a:gd name="connsiteY15" fmla="*/ 929943 h 6858000"/>
              <a:gd name="connsiteX16" fmla="*/ 489963 w 7587574"/>
              <a:gd name="connsiteY16" fmla="*/ 1118151 h 6858000"/>
              <a:gd name="connsiteX17" fmla="*/ 678171 w 7587574"/>
              <a:gd name="connsiteY17" fmla="*/ 1306359 h 6858000"/>
              <a:gd name="connsiteX18" fmla="*/ 866378 w 7587574"/>
              <a:gd name="connsiteY18" fmla="*/ 1118151 h 6858000"/>
              <a:gd name="connsiteX19" fmla="*/ 678171 w 7587574"/>
              <a:gd name="connsiteY19" fmla="*/ 929943 h 6858000"/>
              <a:gd name="connsiteX20" fmla="*/ 0 w 7587574"/>
              <a:gd name="connsiteY20" fmla="*/ 0 h 6858000"/>
              <a:gd name="connsiteX21" fmla="*/ 7587574 w 7587574"/>
              <a:gd name="connsiteY21" fmla="*/ 0 h 6858000"/>
              <a:gd name="connsiteX22" fmla="*/ 7587574 w 7587574"/>
              <a:gd name="connsiteY22" fmla="*/ 6858000 h 6858000"/>
              <a:gd name="connsiteX23" fmla="*/ 0 w 758757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87574" h="6858000">
                <a:moveTo>
                  <a:pt x="678171" y="5443629"/>
                </a:moveTo>
                <a:cubicBezTo>
                  <a:pt x="574227" y="5443629"/>
                  <a:pt x="489963" y="5527893"/>
                  <a:pt x="489963" y="5631836"/>
                </a:cubicBezTo>
                <a:cubicBezTo>
                  <a:pt x="489963" y="5735780"/>
                  <a:pt x="574227" y="5820044"/>
                  <a:pt x="678171" y="5820044"/>
                </a:cubicBezTo>
                <a:cubicBezTo>
                  <a:pt x="782115" y="5820044"/>
                  <a:pt x="866378" y="5735780"/>
                  <a:pt x="866378" y="5631836"/>
                </a:cubicBezTo>
                <a:cubicBezTo>
                  <a:pt x="866378" y="5527893"/>
                  <a:pt x="782115" y="5443629"/>
                  <a:pt x="678171" y="5443629"/>
                </a:cubicBezTo>
                <a:close/>
                <a:moveTo>
                  <a:pt x="678171" y="3939068"/>
                </a:moveTo>
                <a:cubicBezTo>
                  <a:pt x="574227" y="3939068"/>
                  <a:pt x="489963" y="4023332"/>
                  <a:pt x="489963" y="4127276"/>
                </a:cubicBezTo>
                <a:cubicBezTo>
                  <a:pt x="489963" y="4231220"/>
                  <a:pt x="574227" y="4315483"/>
                  <a:pt x="678171" y="4315483"/>
                </a:cubicBezTo>
                <a:cubicBezTo>
                  <a:pt x="782115" y="4315483"/>
                  <a:pt x="866378" y="4231220"/>
                  <a:pt x="866378" y="4127276"/>
                </a:cubicBezTo>
                <a:cubicBezTo>
                  <a:pt x="866378" y="4023332"/>
                  <a:pt x="782115" y="3939068"/>
                  <a:pt x="678171" y="3939068"/>
                </a:cubicBezTo>
                <a:close/>
                <a:moveTo>
                  <a:pt x="678171" y="2434506"/>
                </a:moveTo>
                <a:cubicBezTo>
                  <a:pt x="574227" y="2434506"/>
                  <a:pt x="489963" y="2518769"/>
                  <a:pt x="489963" y="2622713"/>
                </a:cubicBezTo>
                <a:cubicBezTo>
                  <a:pt x="489963" y="2726657"/>
                  <a:pt x="574227" y="2810921"/>
                  <a:pt x="678171" y="2810921"/>
                </a:cubicBezTo>
                <a:cubicBezTo>
                  <a:pt x="782115" y="2810921"/>
                  <a:pt x="866378" y="2726657"/>
                  <a:pt x="866378" y="2622713"/>
                </a:cubicBezTo>
                <a:cubicBezTo>
                  <a:pt x="866378" y="2518769"/>
                  <a:pt x="782115" y="2434506"/>
                  <a:pt x="678171" y="2434506"/>
                </a:cubicBezTo>
                <a:close/>
                <a:moveTo>
                  <a:pt x="678171" y="929943"/>
                </a:moveTo>
                <a:cubicBezTo>
                  <a:pt x="574227" y="929943"/>
                  <a:pt x="489963" y="1014207"/>
                  <a:pt x="489963" y="1118151"/>
                </a:cubicBezTo>
                <a:cubicBezTo>
                  <a:pt x="489963" y="1222095"/>
                  <a:pt x="574227" y="1306359"/>
                  <a:pt x="678171" y="1306359"/>
                </a:cubicBezTo>
                <a:cubicBezTo>
                  <a:pt x="782115" y="1306359"/>
                  <a:pt x="866378" y="1222095"/>
                  <a:pt x="866378" y="1118151"/>
                </a:cubicBezTo>
                <a:cubicBezTo>
                  <a:pt x="866378" y="1014207"/>
                  <a:pt x="782115" y="929943"/>
                  <a:pt x="678171" y="929943"/>
                </a:cubicBezTo>
                <a:close/>
                <a:moveTo>
                  <a:pt x="0" y="0"/>
                </a:moveTo>
                <a:lnTo>
                  <a:pt x="7587574" y="0"/>
                </a:lnTo>
                <a:lnTo>
                  <a:pt x="7587574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D1DEE5"/>
              </a:gs>
              <a:gs pos="100000">
                <a:srgbClr val="D1DEE5">
                  <a:alpha val="5000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565489" y="2628246"/>
            <a:ext cx="2097205" cy="646331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PART 01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1214334" y="3545847"/>
            <a:ext cx="4768122" cy="8299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Sprint Review</a:t>
            </a:r>
            <a:endParaRPr lang="zh-CN" altLang="en-US" sz="48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78599" y="1141187"/>
            <a:ext cx="211714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回顾</a:t>
            </a:r>
            <a:endParaRPr lang="zh-CN" altLang="en-US" sz="2400" b="1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1078599" y="1708789"/>
            <a:ext cx="1064817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按照 Sprint Planning 1 的内容，我们在今天（</a:t>
            </a: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7.11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）应当完成了以下任务：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56335" y="2456180"/>
            <a:ext cx="3331845" cy="3644265"/>
          </a:xfrm>
          <a:prstGeom prst="rect">
            <a:avLst/>
          </a:prstGeom>
          <a:solidFill>
            <a:schemeClr val="bg1"/>
          </a:solidFill>
          <a:ln>
            <a:solidFill>
              <a:srgbClr val="151515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1301115" y="2580005"/>
            <a:ext cx="3259455" cy="339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BearPi1：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完成信息源设备的功能开发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确保设备能够正常工作和处理数据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NFC 感应模块 (Arduino)：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能成功读取 NFC 标签作为货物代号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正确处理数据并转发到下一设备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通信（可选）：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 BearPi 设备之间的通信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任意多边形: 形状 14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任意多边形: 形状 20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Sprint Review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4933315" y="2447925"/>
            <a:ext cx="3331210" cy="3644265"/>
          </a:xfrm>
          <a:prstGeom prst="rect">
            <a:avLst/>
          </a:prstGeom>
          <a:solidFill>
            <a:schemeClr val="bg1"/>
          </a:solidFill>
          <a:ln>
            <a:solidFill>
              <a:srgbClr val="151515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069840" y="2651760"/>
            <a:ext cx="2799080" cy="339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同时，项目的分工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如下：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负责人：贺云航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BearPi1：姜嘉祺 王雪飞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Arduino：林童奕凡 杨鸣谦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Sprint Review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pic>
        <p:nvPicPr>
          <p:cNvPr id="6" name="图片 1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4" t="11343" r="12892" b="17174"/>
          <a:stretch>
            <a:fillRect/>
          </a:stretch>
        </p:blipFill>
        <p:spPr>
          <a:xfrm>
            <a:off x="1638935" y="1239520"/>
            <a:ext cx="8602980" cy="4852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工作汇报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2" name="文本框 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205865" y="1271905"/>
            <a:ext cx="10130790" cy="264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indent="457200" eaLnBrk="1" hangingPunct="1"/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首先，为了让Bearpi设备能够获取NFC信息，需要引入额外的NFC读取模块。此处采用的是Arduino Nano+NFC读取模块的设计。通过加入Arduino Nano，可以将读取到的NFC信息进行转写，Arduino硬件连接如图所示：</a:t>
            </a:r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hangingPunct="1"/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023235" y="2567305"/>
            <a:ext cx="6157595" cy="39643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文本框 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205865" y="1561465"/>
            <a:ext cx="1013079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indent="457200" eaLnBrk="1" hangingPunct="1"/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工作中，我们在</a:t>
            </a:r>
            <a:r>
              <a:rPr lang="en-US" altLang="zh-CN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NFC</a:t>
            </a:r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中写入货物代号，例如“</a:t>
            </a:r>
            <a:r>
              <a:rPr lang="en-US" altLang="zh-CN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2023</a:t>
            </a:r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”。Arduino 端读取到该编号后，通过Serial串口转发给BearPi。此时，与BearPi相连的电脑通过Serial串口即可获取</a:t>
            </a:r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到Arduino端传入过来的NFC信息，数据获取结果如图所示：</a:t>
            </a:r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hangingPunct="1"/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205865" y="3058160"/>
            <a:ext cx="10156190" cy="291338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zh-CN" altLang="en-US" sz="2800" b="1" dirty="0">
                <a:blipFill>
                  <a:blip r:embed="rId7"/>
                  <a:stretch>
                    <a:fillRect/>
                  </a:stretch>
                </a:blipFill>
                <a:cs typeface="+mn-ea"/>
                <a:sym typeface="+mn-lt"/>
              </a:rPr>
              <a:t>工作汇报</a:t>
            </a:r>
            <a:endParaRPr lang="zh-CN" altLang="en-US" sz="2800" b="1" dirty="0">
              <a:blipFill>
                <a:blip r:embed="rId7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文本框 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205865" y="1801495"/>
            <a:ext cx="1013079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indent="457200" eaLnBrk="1" hangingPunct="1"/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r>
              <a:rPr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当电脑获取到 NFC Tag 中的信息后，需要将其转入到 BearPi 设备中，为了能够模拟更加真实的环境，我们采用了本地局域网内的 Socket 连接进行数据的传输。获取数据后，Python 端通过 ip、端口号创建 BearPi 端对应的 Socket 对象以连接 BearPi，之后还需要在 BearPi 端代码中定义 server_sock 对象，以便与电脑端建立连接，此后通过 socket 接收来自电脑端的数据并打印到屏幕上。</a:t>
            </a:r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r>
              <a:rPr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借助 Python 端创建的 client_socket 与 BearPi端的 server_sock 实现 socket 通信，并借助 client_socket.sendall 函数将 Arduino 端的数据推送至 BearPi 设备中。</a:t>
            </a:r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zh-CN" altLang="en-US" sz="2800" b="1" dirty="0">
                <a:blipFill>
                  <a:blip r:embed="rId5"/>
                  <a:stretch>
                    <a:fillRect/>
                  </a:stretch>
                </a:blipFill>
                <a:cs typeface="+mn-ea"/>
                <a:sym typeface="+mn-lt"/>
              </a:rPr>
              <a:t>工作汇报</a:t>
            </a:r>
            <a:endParaRPr lang="zh-CN" altLang="en-US" sz="2800" b="1" dirty="0">
              <a:blipFill>
                <a:blip r:embed="rId5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13" name="文本框 12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078828" y="1452141"/>
            <a:ext cx="211714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相关工作</a:t>
            </a:r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内容</a:t>
            </a:r>
            <a:endParaRPr lang="zh-CN" altLang="en-US" sz="20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1DEE5"/>
            </a:gs>
            <a:gs pos="100000">
              <a:srgbClr val="D1DEE5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0" y="0"/>
            <a:ext cx="7587574" cy="6858000"/>
          </a:xfrm>
          <a:custGeom>
            <a:avLst/>
            <a:gdLst>
              <a:gd name="connsiteX0" fmla="*/ 678171 w 7587574"/>
              <a:gd name="connsiteY0" fmla="*/ 5443629 h 6858000"/>
              <a:gd name="connsiteX1" fmla="*/ 489963 w 7587574"/>
              <a:gd name="connsiteY1" fmla="*/ 5631836 h 6858000"/>
              <a:gd name="connsiteX2" fmla="*/ 678171 w 7587574"/>
              <a:gd name="connsiteY2" fmla="*/ 5820044 h 6858000"/>
              <a:gd name="connsiteX3" fmla="*/ 866378 w 7587574"/>
              <a:gd name="connsiteY3" fmla="*/ 5631836 h 6858000"/>
              <a:gd name="connsiteX4" fmla="*/ 678171 w 7587574"/>
              <a:gd name="connsiteY4" fmla="*/ 5443629 h 6858000"/>
              <a:gd name="connsiteX5" fmla="*/ 678171 w 7587574"/>
              <a:gd name="connsiteY5" fmla="*/ 3939068 h 6858000"/>
              <a:gd name="connsiteX6" fmla="*/ 489963 w 7587574"/>
              <a:gd name="connsiteY6" fmla="*/ 4127276 h 6858000"/>
              <a:gd name="connsiteX7" fmla="*/ 678171 w 7587574"/>
              <a:gd name="connsiteY7" fmla="*/ 4315483 h 6858000"/>
              <a:gd name="connsiteX8" fmla="*/ 866378 w 7587574"/>
              <a:gd name="connsiteY8" fmla="*/ 4127276 h 6858000"/>
              <a:gd name="connsiteX9" fmla="*/ 678171 w 7587574"/>
              <a:gd name="connsiteY9" fmla="*/ 3939068 h 6858000"/>
              <a:gd name="connsiteX10" fmla="*/ 678171 w 7587574"/>
              <a:gd name="connsiteY10" fmla="*/ 2434506 h 6858000"/>
              <a:gd name="connsiteX11" fmla="*/ 489963 w 7587574"/>
              <a:gd name="connsiteY11" fmla="*/ 2622713 h 6858000"/>
              <a:gd name="connsiteX12" fmla="*/ 678171 w 7587574"/>
              <a:gd name="connsiteY12" fmla="*/ 2810921 h 6858000"/>
              <a:gd name="connsiteX13" fmla="*/ 866378 w 7587574"/>
              <a:gd name="connsiteY13" fmla="*/ 2622713 h 6858000"/>
              <a:gd name="connsiteX14" fmla="*/ 678171 w 7587574"/>
              <a:gd name="connsiteY14" fmla="*/ 2434506 h 6858000"/>
              <a:gd name="connsiteX15" fmla="*/ 678171 w 7587574"/>
              <a:gd name="connsiteY15" fmla="*/ 929943 h 6858000"/>
              <a:gd name="connsiteX16" fmla="*/ 489963 w 7587574"/>
              <a:gd name="connsiteY16" fmla="*/ 1118151 h 6858000"/>
              <a:gd name="connsiteX17" fmla="*/ 678171 w 7587574"/>
              <a:gd name="connsiteY17" fmla="*/ 1306359 h 6858000"/>
              <a:gd name="connsiteX18" fmla="*/ 866378 w 7587574"/>
              <a:gd name="connsiteY18" fmla="*/ 1118151 h 6858000"/>
              <a:gd name="connsiteX19" fmla="*/ 678171 w 7587574"/>
              <a:gd name="connsiteY19" fmla="*/ 929943 h 6858000"/>
              <a:gd name="connsiteX20" fmla="*/ 0 w 7587574"/>
              <a:gd name="connsiteY20" fmla="*/ 0 h 6858000"/>
              <a:gd name="connsiteX21" fmla="*/ 7587574 w 7587574"/>
              <a:gd name="connsiteY21" fmla="*/ 0 h 6858000"/>
              <a:gd name="connsiteX22" fmla="*/ 7587574 w 7587574"/>
              <a:gd name="connsiteY22" fmla="*/ 6858000 h 6858000"/>
              <a:gd name="connsiteX23" fmla="*/ 0 w 758757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87574" h="6858000">
                <a:moveTo>
                  <a:pt x="678171" y="5443629"/>
                </a:moveTo>
                <a:cubicBezTo>
                  <a:pt x="574227" y="5443629"/>
                  <a:pt x="489963" y="5527893"/>
                  <a:pt x="489963" y="5631836"/>
                </a:cubicBezTo>
                <a:cubicBezTo>
                  <a:pt x="489963" y="5735780"/>
                  <a:pt x="574227" y="5820044"/>
                  <a:pt x="678171" y="5820044"/>
                </a:cubicBezTo>
                <a:cubicBezTo>
                  <a:pt x="782115" y="5820044"/>
                  <a:pt x="866378" y="5735780"/>
                  <a:pt x="866378" y="5631836"/>
                </a:cubicBezTo>
                <a:cubicBezTo>
                  <a:pt x="866378" y="5527893"/>
                  <a:pt x="782115" y="5443629"/>
                  <a:pt x="678171" y="5443629"/>
                </a:cubicBezTo>
                <a:close/>
                <a:moveTo>
                  <a:pt x="678171" y="3939068"/>
                </a:moveTo>
                <a:cubicBezTo>
                  <a:pt x="574227" y="3939068"/>
                  <a:pt x="489963" y="4023332"/>
                  <a:pt x="489963" y="4127276"/>
                </a:cubicBezTo>
                <a:cubicBezTo>
                  <a:pt x="489963" y="4231220"/>
                  <a:pt x="574227" y="4315483"/>
                  <a:pt x="678171" y="4315483"/>
                </a:cubicBezTo>
                <a:cubicBezTo>
                  <a:pt x="782115" y="4315483"/>
                  <a:pt x="866378" y="4231220"/>
                  <a:pt x="866378" y="4127276"/>
                </a:cubicBezTo>
                <a:cubicBezTo>
                  <a:pt x="866378" y="4023332"/>
                  <a:pt x="782115" y="3939068"/>
                  <a:pt x="678171" y="3939068"/>
                </a:cubicBezTo>
                <a:close/>
                <a:moveTo>
                  <a:pt x="678171" y="2434506"/>
                </a:moveTo>
                <a:cubicBezTo>
                  <a:pt x="574227" y="2434506"/>
                  <a:pt x="489963" y="2518769"/>
                  <a:pt x="489963" y="2622713"/>
                </a:cubicBezTo>
                <a:cubicBezTo>
                  <a:pt x="489963" y="2726657"/>
                  <a:pt x="574227" y="2810921"/>
                  <a:pt x="678171" y="2810921"/>
                </a:cubicBezTo>
                <a:cubicBezTo>
                  <a:pt x="782115" y="2810921"/>
                  <a:pt x="866378" y="2726657"/>
                  <a:pt x="866378" y="2622713"/>
                </a:cubicBezTo>
                <a:cubicBezTo>
                  <a:pt x="866378" y="2518769"/>
                  <a:pt x="782115" y="2434506"/>
                  <a:pt x="678171" y="2434506"/>
                </a:cubicBezTo>
                <a:close/>
                <a:moveTo>
                  <a:pt x="678171" y="929943"/>
                </a:moveTo>
                <a:cubicBezTo>
                  <a:pt x="574227" y="929943"/>
                  <a:pt x="489963" y="1014207"/>
                  <a:pt x="489963" y="1118151"/>
                </a:cubicBezTo>
                <a:cubicBezTo>
                  <a:pt x="489963" y="1222095"/>
                  <a:pt x="574227" y="1306359"/>
                  <a:pt x="678171" y="1306359"/>
                </a:cubicBezTo>
                <a:cubicBezTo>
                  <a:pt x="782115" y="1306359"/>
                  <a:pt x="866378" y="1222095"/>
                  <a:pt x="866378" y="1118151"/>
                </a:cubicBezTo>
                <a:cubicBezTo>
                  <a:pt x="866378" y="1014207"/>
                  <a:pt x="782115" y="929943"/>
                  <a:pt x="678171" y="929943"/>
                </a:cubicBezTo>
                <a:close/>
                <a:moveTo>
                  <a:pt x="0" y="0"/>
                </a:moveTo>
                <a:lnTo>
                  <a:pt x="7587574" y="0"/>
                </a:lnTo>
                <a:lnTo>
                  <a:pt x="7587574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D1DEE5"/>
              </a:gs>
              <a:gs pos="100000">
                <a:srgbClr val="D1DEE5">
                  <a:alpha val="5000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565489" y="2628246"/>
            <a:ext cx="2097205" cy="64633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PART 02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1016635" y="3533775"/>
            <a:ext cx="6570980" cy="8299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b="1" dirty="0">
                <a:blipFill>
                  <a:blip r:embed="rId2"/>
                  <a:stretch>
                    <a:fillRect/>
                  </a:stretch>
                </a:blipFill>
                <a:cs typeface="+mn-ea"/>
                <a:sym typeface="+mn-lt"/>
              </a:rPr>
              <a:t>Sprint Retrospective</a:t>
            </a:r>
            <a:endParaRPr lang="zh-CN" altLang="en-US" sz="4800" b="1" dirty="0">
              <a:blipFill>
                <a:blip r:embed="rId2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1088798" y="1053361"/>
            <a:ext cx="211714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回顾</a:t>
            </a:r>
            <a:endParaRPr lang="zh-CN" altLang="en-US" sz="20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1078639" y="1570798"/>
            <a:ext cx="2559960" cy="3646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在第一次 Sprint 中，我们团队首先对整体功能作了细分：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NFC标签与读卡器集成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BearPi设备M2M交互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分布式架构设计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堡垒机设计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华为云IoTDA集成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后端数据库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数据显示查询平台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整合测试与优化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5037418" y="1053361"/>
            <a:ext cx="211714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不足之处</a:t>
            </a:r>
            <a:endParaRPr lang="zh-CN" altLang="en-US" sz="20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5037455" y="1522730"/>
            <a:ext cx="4907915" cy="5126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任务量预估不准确：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在Sprint Planning阶段，我们对各项任务的时间和复杂性预估不够准确，导致部分任务未能按时完成，影响了整体进度。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分工不合理：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在任务分配时，我们将整体的每部分分给了不同的组员，导致任务之间出现较大的割裂，而且无法同时进行，大大影响了效率。原计划如下：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团队分工（拟定）：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1 &amp; 2: 负责NFC技术相关的开发和测试（软硬结合部分）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3: 专注于分布式架构设计和硬件对接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4: 负责堡垒机设计与安全，以及华为云IoTDA集成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5: 数据显示查询平台的前端开发，同时参与系统测试与优化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任意多边形: 形状 14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任意多边形: 形状 20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78865" y="338455"/>
            <a:ext cx="461772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反馈与规划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PLACING_PICTURE_USER_VIEWPORT" val="{&quot;height&quot;:10800,&quot;width&quot;:19200}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tfmabrb">
      <a:majorFont>
        <a:latin typeface="微软雅黑 Light"/>
        <a:ea typeface="微软雅黑 Light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1695</Words>
  <Application>WPS 演示</Application>
  <PresentationFormat>宽屏</PresentationFormat>
  <Paragraphs>144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宋体</vt:lpstr>
      <vt:lpstr>Wingdings</vt:lpstr>
      <vt:lpstr>汉仪书宋二KW</vt:lpstr>
      <vt:lpstr>微软雅黑 Light</vt:lpstr>
      <vt:lpstr>汉仪中黑KW</vt:lpstr>
      <vt:lpstr>微软雅黑</vt:lpstr>
      <vt:lpstr>汉仪旗黑</vt:lpstr>
      <vt:lpstr>宋体</vt:lpstr>
      <vt:lpstr>Arial Unicode MS</vt:lpstr>
      <vt:lpstr>Calibri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姚 慧娟</dc:creator>
  <cp:lastModifiedBy>（？）</cp:lastModifiedBy>
  <cp:revision>16</cp:revision>
  <dcterms:created xsi:type="dcterms:W3CDTF">2024-07-10T13:13:41Z</dcterms:created>
  <dcterms:modified xsi:type="dcterms:W3CDTF">2024-07-10T13:13:41Z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2052-6.7.1.8828</vt:lpwstr>
  </property>
  <property fmtid="{D5CDD505-2E9C-101B-9397-08002B2CF9AE}" pid="3" name="KSOTemplateUUID">
    <vt:lpwstr>v1.0_mb_P83kjEKhsV6f4gENNx0wRQ==</vt:lpwstr>
  </property>
  <property fmtid="{D5CDD505-2E9C-101B-9397-08002B2CF9AE}" pid="4" name="ICV">
    <vt:lpwstr>072677C51940C92B99278E66D8BFE2E5_41</vt:lpwstr>
  </property>
</Properties>
</file>

<file path=docProps/thumbnail.jpeg>
</file>